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57" r:id="rId2"/>
    <p:sldId id="482" r:id="rId3"/>
    <p:sldId id="483" r:id="rId4"/>
    <p:sldId id="484" r:id="rId5"/>
    <p:sldId id="485" r:id="rId6"/>
    <p:sldId id="608" r:id="rId7"/>
    <p:sldId id="592" r:id="rId8"/>
    <p:sldId id="593" r:id="rId9"/>
    <p:sldId id="594" r:id="rId10"/>
    <p:sldId id="595" r:id="rId11"/>
    <p:sldId id="487" r:id="rId12"/>
    <p:sldId id="488" r:id="rId13"/>
    <p:sldId id="609" r:id="rId14"/>
    <p:sldId id="489" r:id="rId15"/>
    <p:sldId id="490" r:id="rId16"/>
    <p:sldId id="491" r:id="rId17"/>
    <p:sldId id="492" r:id="rId18"/>
    <p:sldId id="493" r:id="rId19"/>
    <p:sldId id="604" r:id="rId20"/>
    <p:sldId id="605" r:id="rId21"/>
    <p:sldId id="495" r:id="rId22"/>
    <p:sldId id="557" r:id="rId23"/>
    <p:sldId id="498" r:id="rId24"/>
    <p:sldId id="496" r:id="rId25"/>
    <p:sldId id="510" r:id="rId26"/>
    <p:sldId id="512" r:id="rId27"/>
    <p:sldId id="513" r:id="rId28"/>
    <p:sldId id="610" r:id="rId29"/>
    <p:sldId id="558" r:id="rId30"/>
    <p:sldId id="596" r:id="rId31"/>
    <p:sldId id="597" r:id="rId32"/>
    <p:sldId id="528" r:id="rId33"/>
    <p:sldId id="529" r:id="rId34"/>
    <p:sldId id="531" r:id="rId35"/>
    <p:sldId id="598" r:id="rId36"/>
    <p:sldId id="599" r:id="rId37"/>
    <p:sldId id="575" r:id="rId38"/>
    <p:sldId id="576" r:id="rId39"/>
    <p:sldId id="612" r:id="rId40"/>
    <p:sldId id="613" r:id="rId41"/>
    <p:sldId id="577" r:id="rId42"/>
    <p:sldId id="579" r:id="rId43"/>
    <p:sldId id="580" r:id="rId44"/>
    <p:sldId id="581" r:id="rId45"/>
    <p:sldId id="586" r:id="rId46"/>
    <p:sldId id="584" r:id="rId47"/>
    <p:sldId id="585" r:id="rId48"/>
    <p:sldId id="587" r:id="rId49"/>
    <p:sldId id="589" r:id="rId50"/>
    <p:sldId id="600" r:id="rId51"/>
    <p:sldId id="601" r:id="rId52"/>
    <p:sldId id="602" r:id="rId53"/>
    <p:sldId id="603" r:id="rId54"/>
    <p:sldId id="615" r:id="rId55"/>
    <p:sldId id="616" r:id="rId56"/>
    <p:sldId id="553" r:id="rId57"/>
    <p:sldId id="554" r:id="rId58"/>
    <p:sldId id="555" r:id="rId59"/>
    <p:sldId id="556" r:id="rId60"/>
    <p:sldId id="606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93"/>
    <p:restoredTop sz="94634"/>
  </p:normalViewPr>
  <p:slideViewPr>
    <p:cSldViewPr snapToGrid="0">
      <p:cViewPr>
        <p:scale>
          <a:sx n="63" d="100"/>
          <a:sy n="63" d="100"/>
        </p:scale>
        <p:origin x="-712" y="2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77213-90F9-A742-9DA9-78787B9DB74A}" type="datetimeFigureOut">
              <a:rPr lang="en-US" smtClean="0"/>
              <a:t>7/6/25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F66C3-15C6-1141-810C-B6DFDD1A0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69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61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8DDFD-293D-4A87-D179-703E4DFDE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BD330F-9737-BF91-1B59-82E7FE3F95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0E4E3-88C2-F148-C747-C7D4AC586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20C1F-AC5B-47E1-3A74-1E16C9641B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52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F4173-26AD-23DC-A60D-9E204DBAD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C29534-5BF4-5671-B2B1-F76AA18449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8CD3F-CC4F-EB04-6A1D-420485990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FBBC4-274A-CE29-E468-4FB432D0F0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1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4A1DE-75EB-C23D-941B-C2669D2A7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1D789A-E3A1-3934-3FCF-01920270E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305578-A328-673A-CBA0-0FED856E4C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D9724-A796-77F3-13B5-0A023235D9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36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944C6-BADF-E77D-A7CB-B42A73E03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DD0F60-DC8B-5F7E-E3E9-2D62695E2D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803B9D-CE0D-E781-EBBB-3769FDD74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9A296-1629-75C2-22EE-0104C91CD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43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Whole class AFL: teacher prerogative how to manage this. </a:t>
            </a:r>
          </a:p>
          <a:p>
            <a:br>
              <a:rPr lang="en-US" dirty="0"/>
            </a:br>
            <a:r>
              <a:rPr lang="en-US" dirty="0"/>
              <a:t>Suggestion: point to individual equations and get them to thumbs up for parallel, thumbs down for not parallel?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F66C3-15C6-1141-810C-B6DFDD1A0E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63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 led worked example.</a:t>
            </a:r>
          </a:p>
          <a:p>
            <a:endParaRPr lang="en-US" dirty="0"/>
          </a:p>
          <a:p>
            <a:r>
              <a:rPr lang="en-US" dirty="0"/>
              <a:t>After worked example, emphasize each step (sub-goal learning model).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F66C3-15C6-1141-810C-B6DFDD1A0E1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740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try substituting in the coordinate (2,0) into the equation on their </a:t>
            </a:r>
            <a:r>
              <a:rPr lang="en-US" dirty="0" err="1"/>
              <a:t>miniwhiteboards</a:t>
            </a:r>
            <a:r>
              <a:rPr lang="en-US" dirty="0"/>
              <a:t>. Only do the substitution right now.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Then ask them to solve the equation.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F66C3-15C6-1141-810C-B6DFDD1A0E1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43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F157D-46C8-C729-9BB8-BF0755B2F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56565C-1CBD-7B56-1267-6DDC2F068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AE28B-285D-23F4-9D31-E321C5774B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Clear slide for complete worked example if required.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802E9-30CB-6EC0-FA2F-E70975D424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F66C3-15C6-1141-810C-B6DFDD1A0E1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8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 choice how this is done:</a:t>
            </a:r>
            <a:br>
              <a:rPr lang="en-US" dirty="0"/>
            </a:br>
            <a:r>
              <a:rPr lang="en-US" dirty="0"/>
              <a:t>A) scaffolded as before</a:t>
            </a:r>
            <a:br>
              <a:rPr lang="en-US" dirty="0"/>
            </a:br>
            <a:r>
              <a:rPr lang="en-US" dirty="0"/>
              <a:t>B) No scaffold, all students have a go.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F66C3-15C6-1141-810C-B6DFDD1A0E1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4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 should hint that the students should substitute (4,1) into the equation.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F66C3-15C6-1141-810C-B6DFDD1A0E1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5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D933-8A41-9E94-6F64-43B2690D4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3FC428-A21E-902F-D696-1E451B88D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B61E3-1348-0754-5B07-301F24BFC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07768-3F64-EE40-12D8-C4F5E0211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AF0A5-543F-3E49-8F6C-BC874721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8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95F17-D0FD-7338-4B9C-25F9FD923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904B7-FEA2-2B43-117B-8B40C7496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7DD6A-F663-7053-97A4-8CC59A864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A531F-721B-FD00-591D-65A5D925D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729E9-18D2-D8B3-EA78-8D73F616B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81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85BE7-1BF6-C68C-3B36-DE5C38ECA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66540-1B96-1231-5968-57303FC9A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E2DC6-962C-3C0A-40DD-47CC8C4B0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60585-CF47-213D-0455-C4ED4CC30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A76DE-58AD-3D58-90B4-8EE5F020A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8F243-F334-5681-B751-7D3C4BF1A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DB557-B661-C961-FD9B-1ABDEA545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68D4C7-6B73-B317-BB2A-0C92737D4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0521D-E879-2318-F816-85150ECB1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A400F-83D5-A660-2AA7-66F22656A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B68E3-970E-3C8B-DE32-E6D7AEF46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55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1B52-DBCB-3C2C-6E41-7C7547F44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4CF75-E015-BA87-C696-FCBF32A70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C10B7-4670-A1D2-E8FD-AC0B82BC2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D6708A-F5B2-DB56-CDB7-5971D4D1E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E8CD52-65DB-F3B5-E9A6-789ED66468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9C06DE-DCDB-F45B-5CAD-02CE72525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7EB550-D889-F941-D5F2-87DDB8C7D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BB1D26-F56F-6BB5-777A-729A1D89B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9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91519-A3D9-8541-304F-ECDB01173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1BA976-87F6-EFE1-1C09-3D6A88B21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65A5D9-6C38-4395-84BD-69C75D6A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0A26C-AC85-3FD0-6DBB-69058090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9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28B3AA-866D-ABF9-BEC4-ED0E9808F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5B11C2-42B7-E563-DD9A-7FEAF90A4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E5E22-DEAB-8667-5728-827532E9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94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9870E-D0FE-7665-FD62-C1474EEE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07F7C-4A13-710E-9800-447B7D14D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CD6A4-9E6D-6EC8-533F-075EA3E5C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7E906-2407-8E4D-C831-A764AC7D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61C2D-0D28-A5ED-48E5-D9AC98063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A8FA19-FF2C-E785-C655-0916D751E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9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A059A-433C-1195-B8F3-930E4D185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D76A23-219C-6DC3-95EC-F19F997B77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689A9-FEA2-DF7C-46CD-AEEEB6ADF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60D00F-A310-5B3D-47F5-AADBE2767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7AA1DD-EC5A-A9DC-5FD8-5CC5695E1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742FC8-3081-BC9E-DC9C-65B87F24B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80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A4417-9345-F0F7-6148-88EAD6B0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44D8B5-15D2-A28F-9D54-B4903528FD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283E3-C4DA-FFBA-723A-CA5BF3612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3FF1F-FE34-8D86-466E-82FBEA9C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3F0A4-A8E8-F290-36F3-2A92CB166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28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EBB439-CBCB-4E92-2DD8-1A0D5400EF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A3AF6-E7E0-E884-9D4F-51A2CE013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17539-8D40-1662-3FC7-B9F1BC6BA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44EEB-3809-C161-E076-9EF433A40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EFE50-241D-5EF0-FD82-087603D74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44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D62C5-11BB-31D0-3C0C-1C30773FE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192B0-FE21-A681-7EBB-6E694CF2D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0729C-462B-F32F-D3AD-44DA0FDC91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5F110F-77BC-9940-8F59-28ED7305A38F}" type="datetimeFigureOut">
              <a:rPr lang="en-US" smtClean="0"/>
              <a:t>7/6/25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32270-99E3-EDD0-B530-A4D7030EE8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42B00-DAA7-0CA8-8BAC-36D464FE0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4FE92A-119F-FB44-8903-B3B5C529D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8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7" Type="http://schemas.openxmlformats.org/officeDocument/2006/relationships/image" Target="../media/image320.png"/><Relationship Id="rId1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11" Type="http://schemas.openxmlformats.org/officeDocument/2006/relationships/image" Target="../media/image44.png"/><Relationship Id="rId10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1.png"/><Relationship Id="rId11" Type="http://schemas.openxmlformats.org/officeDocument/2006/relationships/image" Target="../media/image52.png"/><Relationship Id="rId5" Type="http://schemas.openxmlformats.org/officeDocument/2006/relationships/image" Target="../media/image461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340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90.png"/><Relationship Id="rId10" Type="http://schemas.openxmlformats.org/officeDocument/2006/relationships/image" Target="../media/image480.png"/><Relationship Id="rId9" Type="http://schemas.openxmlformats.org/officeDocument/2006/relationships/image" Target="../media/image470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7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3.png"/><Relationship Id="rId10" Type="http://schemas.openxmlformats.org/officeDocument/2006/relationships/image" Target="../media/image1.png"/><Relationship Id="rId4" Type="http://schemas.openxmlformats.org/officeDocument/2006/relationships/image" Target="../media/image70.png"/><Relationship Id="rId9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1.png"/><Relationship Id="rId7" Type="http://schemas.openxmlformats.org/officeDocument/2006/relationships/image" Target="../media/image74.pn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88.png"/><Relationship Id="rId5" Type="http://schemas.openxmlformats.org/officeDocument/2006/relationships/image" Target="../media/image73.png"/><Relationship Id="rId10" Type="http://schemas.openxmlformats.org/officeDocument/2006/relationships/image" Target="../media/image87.png"/><Relationship Id="rId4" Type="http://schemas.openxmlformats.org/officeDocument/2006/relationships/image" Target="../media/image70.png"/><Relationship Id="rId9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490.png"/><Relationship Id="rId4" Type="http://schemas.openxmlformats.org/officeDocument/2006/relationships/image" Target="../media/image12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0.png"/><Relationship Id="rId4" Type="http://schemas.openxmlformats.org/officeDocument/2006/relationships/image" Target="../media/image1160.pn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0.png"/><Relationship Id="rId5" Type="http://schemas.openxmlformats.org/officeDocument/2006/relationships/image" Target="../media/image1170.png"/><Relationship Id="rId4" Type="http://schemas.openxmlformats.org/officeDocument/2006/relationships/image" Target="../media/image116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0.png"/><Relationship Id="rId13" Type="http://schemas.openxmlformats.org/officeDocument/2006/relationships/image" Target="../media/image1410.png"/><Relationship Id="rId3" Type="http://schemas.openxmlformats.org/officeDocument/2006/relationships/image" Target="../media/image1160.png"/><Relationship Id="rId7" Type="http://schemas.openxmlformats.org/officeDocument/2006/relationships/image" Target="../media/image1350.png"/><Relationship Id="rId12" Type="http://schemas.openxmlformats.org/officeDocument/2006/relationships/image" Target="../media/image140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0.png"/><Relationship Id="rId11" Type="http://schemas.openxmlformats.org/officeDocument/2006/relationships/image" Target="../media/image1390.png"/><Relationship Id="rId5" Type="http://schemas.openxmlformats.org/officeDocument/2006/relationships/image" Target="../media/image30.png"/><Relationship Id="rId15" Type="http://schemas.openxmlformats.org/officeDocument/2006/relationships/image" Target="../media/image166.png"/><Relationship Id="rId10" Type="http://schemas.openxmlformats.org/officeDocument/2006/relationships/image" Target="../media/image1380.png"/><Relationship Id="rId4" Type="http://schemas.openxmlformats.org/officeDocument/2006/relationships/image" Target="../media/image1170.png"/><Relationship Id="rId9" Type="http://schemas.openxmlformats.org/officeDocument/2006/relationships/image" Target="../media/image1370.png"/><Relationship Id="rId14" Type="http://schemas.openxmlformats.org/officeDocument/2006/relationships/image" Target="../media/image142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7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10" Type="http://schemas.openxmlformats.org/officeDocument/2006/relationships/image" Target="../media/image1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7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11" Type="http://schemas.openxmlformats.org/officeDocument/2006/relationships/image" Target="../media/image180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7.png"/><Relationship Id="rId7" Type="http://schemas.openxmlformats.org/officeDocument/2006/relationships/image" Target="../media/image6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0.png"/><Relationship Id="rId5" Type="http://schemas.openxmlformats.org/officeDocument/2006/relationships/image" Target="../media/image182.png"/><Relationship Id="rId10" Type="http://schemas.openxmlformats.org/officeDocument/2006/relationships/image" Target="../media/image63.png"/><Relationship Id="rId4" Type="http://schemas.openxmlformats.org/officeDocument/2006/relationships/image" Target="../media/image181.png"/><Relationship Id="rId9" Type="http://schemas.openxmlformats.org/officeDocument/2006/relationships/image" Target="../media/image18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7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10" Type="http://schemas.openxmlformats.org/officeDocument/2006/relationships/image" Target="../media/image192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7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7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199.png"/><Relationship Id="rId9" Type="http://schemas.openxmlformats.org/officeDocument/2006/relationships/image" Target="../media/image20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7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png"/><Relationship Id="rId11" Type="http://schemas.openxmlformats.org/officeDocument/2006/relationships/image" Target="../media/image211.png"/><Relationship Id="rId10" Type="http://schemas.openxmlformats.org/officeDocument/2006/relationships/image" Target="../media/image210.png"/><Relationship Id="rId4" Type="http://schemas.openxmlformats.org/officeDocument/2006/relationships/image" Target="../media/image205.png"/><Relationship Id="rId9" Type="http://schemas.openxmlformats.org/officeDocument/2006/relationships/image" Target="../media/image20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7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png"/><Relationship Id="rId11" Type="http://schemas.openxmlformats.org/officeDocument/2006/relationships/image" Target="../media/image211.png"/><Relationship Id="rId10" Type="http://schemas.openxmlformats.org/officeDocument/2006/relationships/image" Target="../media/image221.png"/><Relationship Id="rId4" Type="http://schemas.openxmlformats.org/officeDocument/2006/relationships/image" Target="../media/image205.png"/><Relationship Id="rId9" Type="http://schemas.openxmlformats.org/officeDocument/2006/relationships/image" Target="../media/image22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7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3.png"/><Relationship Id="rId5" Type="http://schemas.openxmlformats.org/officeDocument/2006/relationships/image" Target="../media/image222.png"/><Relationship Id="rId10" Type="http://schemas.openxmlformats.org/officeDocument/2006/relationships/image" Target="../media/image227.png"/><Relationship Id="rId4" Type="http://schemas.openxmlformats.org/officeDocument/2006/relationships/image" Target="../media/image205.png"/><Relationship Id="rId9" Type="http://schemas.openxmlformats.org/officeDocument/2006/relationships/image" Target="../media/image22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7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png"/><Relationship Id="rId11" Type="http://schemas.openxmlformats.org/officeDocument/2006/relationships/image" Target="../media/image232.png"/><Relationship Id="rId10" Type="http://schemas.openxmlformats.org/officeDocument/2006/relationships/image" Target="../media/image230.png"/><Relationship Id="rId4" Type="http://schemas.openxmlformats.org/officeDocument/2006/relationships/image" Target="../media/image205.png"/><Relationship Id="rId9" Type="http://schemas.openxmlformats.org/officeDocument/2006/relationships/image" Target="../media/image22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7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png"/><Relationship Id="rId5" Type="http://schemas.openxmlformats.org/officeDocument/2006/relationships/image" Target="../media/image233.png"/><Relationship Id="rId10" Type="http://schemas.openxmlformats.org/officeDocument/2006/relationships/image" Target="../media/image242.png"/><Relationship Id="rId4" Type="http://schemas.openxmlformats.org/officeDocument/2006/relationships/image" Target="../media/image205.png"/><Relationship Id="rId9" Type="http://schemas.openxmlformats.org/officeDocument/2006/relationships/image" Target="../media/image23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7" Type="http://schemas.openxmlformats.org/officeDocument/2006/relationships/image" Target="../media/image24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9" Type="http://schemas.openxmlformats.org/officeDocument/2006/relationships/image" Target="../media/image24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2.png"/><Relationship Id="rId4" Type="http://schemas.openxmlformats.org/officeDocument/2006/relationships/image" Target="../media/image25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6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0.png"/><Relationship Id="rId13" Type="http://schemas.openxmlformats.org/officeDocument/2006/relationships/image" Target="../media/image1680.png"/><Relationship Id="rId3" Type="http://schemas.openxmlformats.org/officeDocument/2006/relationships/slide" Target="slide58.xml"/><Relationship Id="rId7" Type="http://schemas.openxmlformats.org/officeDocument/2006/relationships/image" Target="../media/image1620.png"/><Relationship Id="rId12" Type="http://schemas.openxmlformats.org/officeDocument/2006/relationships/image" Target="../media/image1670.png"/><Relationship Id="rId2" Type="http://schemas.openxmlformats.org/officeDocument/2006/relationships/slide" Target="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0.png"/><Relationship Id="rId11" Type="http://schemas.openxmlformats.org/officeDocument/2006/relationships/image" Target="../media/image1660.png"/><Relationship Id="rId5" Type="http://schemas.openxmlformats.org/officeDocument/2006/relationships/image" Target="../media/image1600.png"/><Relationship Id="rId10" Type="http://schemas.openxmlformats.org/officeDocument/2006/relationships/image" Target="../media/image1650.png"/><Relationship Id="rId4" Type="http://schemas.openxmlformats.org/officeDocument/2006/relationships/slide" Target="slide59.xml"/><Relationship Id="rId9" Type="http://schemas.openxmlformats.org/officeDocument/2006/relationships/image" Target="../media/image1640.png"/><Relationship Id="rId14" Type="http://schemas.openxmlformats.org/officeDocument/2006/relationships/image" Target="../media/image7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0.png"/><Relationship Id="rId3" Type="http://schemas.openxmlformats.org/officeDocument/2006/relationships/slide" Target="slide58.xml"/><Relationship Id="rId7" Type="http://schemas.openxmlformats.org/officeDocument/2006/relationships/image" Target="../media/image1710.png"/><Relationship Id="rId2" Type="http://schemas.openxmlformats.org/officeDocument/2006/relationships/slide" Target="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0.png"/><Relationship Id="rId5" Type="http://schemas.openxmlformats.org/officeDocument/2006/relationships/image" Target="../media/image1690.png"/><Relationship Id="rId4" Type="http://schemas.openxmlformats.org/officeDocument/2006/relationships/slide" Target="slide59.xml"/><Relationship Id="rId9" Type="http://schemas.openxmlformats.org/officeDocument/2006/relationships/image" Target="../media/image7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0.png"/><Relationship Id="rId3" Type="http://schemas.openxmlformats.org/officeDocument/2006/relationships/slide" Target="slide57.xml"/><Relationship Id="rId7" Type="http://schemas.openxmlformats.org/officeDocument/2006/relationships/image" Target="../media/image1740.png"/><Relationship Id="rId2" Type="http://schemas.openxmlformats.org/officeDocument/2006/relationships/slide" Target="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0.png"/><Relationship Id="rId5" Type="http://schemas.openxmlformats.org/officeDocument/2006/relationships/slide" Target="slide59.xml"/><Relationship Id="rId10" Type="http://schemas.openxmlformats.org/officeDocument/2006/relationships/image" Target="../media/image78.png"/><Relationship Id="rId4" Type="http://schemas.openxmlformats.org/officeDocument/2006/relationships/slide" Target="slide58.xml"/><Relationship Id="rId9" Type="http://schemas.openxmlformats.org/officeDocument/2006/relationships/image" Target="../media/image176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0.png"/><Relationship Id="rId3" Type="http://schemas.openxmlformats.org/officeDocument/2006/relationships/slide" Target="slide57.xml"/><Relationship Id="rId7" Type="http://schemas.openxmlformats.org/officeDocument/2006/relationships/image" Target="../media/image1770.png"/><Relationship Id="rId2" Type="http://schemas.openxmlformats.org/officeDocument/2006/relationships/slide" Target="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0.png"/><Relationship Id="rId5" Type="http://schemas.openxmlformats.org/officeDocument/2006/relationships/slide" Target="slide59.xml"/><Relationship Id="rId4" Type="http://schemas.openxmlformats.org/officeDocument/2006/relationships/slide" Target="slide58.xml"/><Relationship Id="rId9" Type="http://schemas.openxmlformats.org/officeDocument/2006/relationships/image" Target="../media/image179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4">
            <a:extLst>
              <a:ext uri="{FF2B5EF4-FFF2-40B4-BE49-F238E27FC236}">
                <a16:creationId xmlns:a16="http://schemas.microsoft.com/office/drawing/2014/main" id="{3525FFF4-7887-E0F1-A988-32D458994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ACDF444-5505-43B0-F1EC-9530C35A996D}"/>
              </a:ext>
            </a:extLst>
          </p:cNvPr>
          <p:cNvSpPr/>
          <p:nvPr/>
        </p:nvSpPr>
        <p:spPr>
          <a:xfrm>
            <a:off x="5342249" y="5396"/>
            <a:ext cx="6711249" cy="6711249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36000">
                <a:srgbClr val="FFFF00">
                  <a:alpha val="66000"/>
                </a:srgbClr>
              </a:gs>
              <a:gs pos="73000">
                <a:srgbClr val="FFFF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A6996D2-FB77-C549-687A-4E1258A5F8D9}"/>
              </a:ext>
            </a:extLst>
          </p:cNvPr>
          <p:cNvSpPr/>
          <p:nvPr/>
        </p:nvSpPr>
        <p:spPr>
          <a:xfrm>
            <a:off x="2711728" y="-1574108"/>
            <a:ext cx="6711249" cy="6711249"/>
          </a:xfrm>
          <a:prstGeom prst="ellipse">
            <a:avLst/>
          </a:prstGeom>
          <a:gradFill flip="none" rotWithShape="1">
            <a:gsLst>
              <a:gs pos="64000">
                <a:schemeClr val="bg1">
                  <a:alpha val="0"/>
                </a:schemeClr>
              </a:gs>
              <a:gs pos="15000">
                <a:srgbClr val="0070C0"/>
              </a:gs>
              <a:gs pos="45000">
                <a:srgbClr val="00B0F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C9E3D82-7D30-EB01-8C6C-60747B71E0F2}"/>
              </a:ext>
            </a:extLst>
          </p:cNvPr>
          <p:cNvSpPr/>
          <p:nvPr/>
        </p:nvSpPr>
        <p:spPr>
          <a:xfrm>
            <a:off x="196637" y="281725"/>
            <a:ext cx="6711249" cy="6711249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36000">
                <a:srgbClr val="00B050">
                  <a:tint val="44500"/>
                  <a:satMod val="160000"/>
                </a:srgbClr>
              </a:gs>
              <a:gs pos="73000">
                <a:srgbClr val="00B050">
                  <a:tint val="23500"/>
                  <a:satMod val="160000"/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248E03A-FACB-2004-9987-1C112AB95936}"/>
              </a:ext>
            </a:extLst>
          </p:cNvPr>
          <p:cNvCxnSpPr/>
          <p:nvPr/>
        </p:nvCxnSpPr>
        <p:spPr>
          <a:xfrm>
            <a:off x="1709057" y="-2122714"/>
            <a:ext cx="9046029" cy="1045028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0FB7F29-FB29-FEA8-A86C-3604763A7871}"/>
              </a:ext>
            </a:extLst>
          </p:cNvPr>
          <p:cNvCxnSpPr>
            <a:cxnSpLocks/>
          </p:cNvCxnSpPr>
          <p:nvPr/>
        </p:nvCxnSpPr>
        <p:spPr>
          <a:xfrm flipV="1">
            <a:off x="-1147858" y="-1345453"/>
            <a:ext cx="13247439" cy="685192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DB3E42-41AA-126D-4DA0-26C6E664FB88}"/>
              </a:ext>
            </a:extLst>
          </p:cNvPr>
          <p:cNvCxnSpPr>
            <a:cxnSpLocks/>
          </p:cNvCxnSpPr>
          <p:nvPr/>
        </p:nvCxnSpPr>
        <p:spPr>
          <a:xfrm>
            <a:off x="-1381328" y="-797668"/>
            <a:ext cx="16731575" cy="780135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55CF80D-2362-CC7D-87FC-3E1B57B1031F}"/>
              </a:ext>
            </a:extLst>
          </p:cNvPr>
          <p:cNvSpPr/>
          <p:nvPr/>
        </p:nvSpPr>
        <p:spPr>
          <a:xfrm>
            <a:off x="2275687" y="1952553"/>
            <a:ext cx="7583333" cy="37332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040B3E8E-EEF8-576D-D9F2-D67C534A3358}"/>
              </a:ext>
            </a:extLst>
          </p:cNvPr>
          <p:cNvSpPr/>
          <p:nvPr/>
        </p:nvSpPr>
        <p:spPr>
          <a:xfrm>
            <a:off x="-2623329" y="-1670022"/>
            <a:ext cx="18615169" cy="9462741"/>
          </a:xfrm>
          <a:custGeom>
            <a:avLst/>
            <a:gdLst>
              <a:gd name="connsiteX0" fmla="*/ 5483385 w 19221739"/>
              <a:gd name="connsiteY0" fmla="*/ 3447131 h 9462741"/>
              <a:gd name="connsiteX1" fmla="*/ 4801391 w 19221739"/>
              <a:gd name="connsiteY1" fmla="*/ 4129125 h 9462741"/>
              <a:gd name="connsiteX2" fmla="*/ 4801391 w 19221739"/>
              <a:gd name="connsiteY2" fmla="*/ 6857019 h 9462741"/>
              <a:gd name="connsiteX3" fmla="*/ 5483385 w 19221739"/>
              <a:gd name="connsiteY3" fmla="*/ 7539013 h 9462741"/>
              <a:gd name="connsiteX4" fmla="*/ 12431269 w 19221739"/>
              <a:gd name="connsiteY4" fmla="*/ 7539013 h 9462741"/>
              <a:gd name="connsiteX5" fmla="*/ 13113263 w 19221739"/>
              <a:gd name="connsiteY5" fmla="*/ 6857019 h 9462741"/>
              <a:gd name="connsiteX6" fmla="*/ 13113263 w 19221739"/>
              <a:gd name="connsiteY6" fmla="*/ 4129125 h 9462741"/>
              <a:gd name="connsiteX7" fmla="*/ 12431269 w 19221739"/>
              <a:gd name="connsiteY7" fmla="*/ 3447131 h 9462741"/>
              <a:gd name="connsiteX8" fmla="*/ 1577154 w 19221739"/>
              <a:gd name="connsiteY8" fmla="*/ 0 h 9462741"/>
              <a:gd name="connsiteX9" fmla="*/ 17644583 w 19221739"/>
              <a:gd name="connsiteY9" fmla="*/ 0 h 9462741"/>
              <a:gd name="connsiteX10" fmla="*/ 19221739 w 19221739"/>
              <a:gd name="connsiteY10" fmla="*/ 1577155 h 9462741"/>
              <a:gd name="connsiteX11" fmla="*/ 19221739 w 19221739"/>
              <a:gd name="connsiteY11" fmla="*/ 7885586 h 9462741"/>
              <a:gd name="connsiteX12" fmla="*/ 17644583 w 19221739"/>
              <a:gd name="connsiteY12" fmla="*/ 9462741 h 9462741"/>
              <a:gd name="connsiteX13" fmla="*/ 1577154 w 19221739"/>
              <a:gd name="connsiteY13" fmla="*/ 9462741 h 9462741"/>
              <a:gd name="connsiteX14" fmla="*/ 0 w 19221739"/>
              <a:gd name="connsiteY14" fmla="*/ 7885586 h 9462741"/>
              <a:gd name="connsiteX15" fmla="*/ 0 w 19221739"/>
              <a:gd name="connsiteY15" fmla="*/ 1577155 h 9462741"/>
              <a:gd name="connsiteX16" fmla="*/ 1577154 w 19221739"/>
              <a:gd name="connsiteY16" fmla="*/ 0 h 946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21739" h="9462741">
                <a:moveTo>
                  <a:pt x="5483385" y="3447131"/>
                </a:moveTo>
                <a:cubicBezTo>
                  <a:pt x="5106730" y="3447131"/>
                  <a:pt x="4801391" y="3752470"/>
                  <a:pt x="4801391" y="4129125"/>
                </a:cubicBezTo>
                <a:lnTo>
                  <a:pt x="4801391" y="6857019"/>
                </a:lnTo>
                <a:cubicBezTo>
                  <a:pt x="4801391" y="7233674"/>
                  <a:pt x="5106730" y="7539013"/>
                  <a:pt x="5483385" y="7539013"/>
                </a:cubicBezTo>
                <a:lnTo>
                  <a:pt x="12431269" y="7539013"/>
                </a:lnTo>
                <a:cubicBezTo>
                  <a:pt x="12807924" y="7539013"/>
                  <a:pt x="13113263" y="7233674"/>
                  <a:pt x="13113263" y="6857019"/>
                </a:cubicBezTo>
                <a:lnTo>
                  <a:pt x="13113263" y="4129125"/>
                </a:lnTo>
                <a:cubicBezTo>
                  <a:pt x="13113263" y="3752470"/>
                  <a:pt x="12807924" y="3447131"/>
                  <a:pt x="12431269" y="3447131"/>
                </a:cubicBezTo>
                <a:close/>
                <a:moveTo>
                  <a:pt x="1577154" y="0"/>
                </a:moveTo>
                <a:lnTo>
                  <a:pt x="17644583" y="0"/>
                </a:lnTo>
                <a:cubicBezTo>
                  <a:pt x="18515623" y="0"/>
                  <a:pt x="19221739" y="706116"/>
                  <a:pt x="19221739" y="1577155"/>
                </a:cubicBezTo>
                <a:lnTo>
                  <a:pt x="19221739" y="7885586"/>
                </a:lnTo>
                <a:cubicBezTo>
                  <a:pt x="19221739" y="8756625"/>
                  <a:pt x="18515623" y="9462741"/>
                  <a:pt x="17644583" y="9462741"/>
                </a:cubicBezTo>
                <a:lnTo>
                  <a:pt x="1577154" y="9462741"/>
                </a:lnTo>
                <a:cubicBezTo>
                  <a:pt x="706115" y="9462741"/>
                  <a:pt x="0" y="8756625"/>
                  <a:pt x="0" y="7885586"/>
                </a:cubicBezTo>
                <a:lnTo>
                  <a:pt x="0" y="1577155"/>
                </a:lnTo>
                <a:cubicBezTo>
                  <a:pt x="0" y="706116"/>
                  <a:pt x="706115" y="0"/>
                  <a:pt x="15771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6BA4F299-C079-DE1C-0D1C-9D02B8E2B914}"/>
              </a:ext>
            </a:extLst>
          </p:cNvPr>
          <p:cNvSpPr txBox="1">
            <a:spLocks/>
          </p:cNvSpPr>
          <p:nvPr/>
        </p:nvSpPr>
        <p:spPr>
          <a:xfrm>
            <a:off x="1894632" y="2607978"/>
            <a:ext cx="833502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Lesson 4: Problem-Solving</a:t>
            </a:r>
            <a:endParaRPr lang="en-US" sz="4000" b="1" dirty="0"/>
          </a:p>
          <a:p>
            <a:r>
              <a:rPr lang="en-US" sz="4000" b="1" dirty="0"/>
              <a:t>Teacher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2279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6" dur="2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8" dur="2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10" dur="3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50000" y="2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2" dur="7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4" dur="9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6" dur="1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" dur="2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8" dur="2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10" dur="3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50000" y="2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2" dur="7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4" dur="9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6" dur="1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3689B-DE41-645D-C924-9374DFD08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AC5602B-2972-EDF7-F5D8-7FCFE07B9C8D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F464A93-73C0-0FF8-3046-3E5D2CE62468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3BB735F-A242-FEDD-C9A6-9CE2DBB3B0FA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6EA84F9-55DD-8D13-DAE9-5FB61CADAEB2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9F3084-75AA-B03E-1501-4435C639A650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D901A88-A041-63C7-1E1F-979FAFCF9D0A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0FE8D48-5EB8-3DFA-7C18-2D469AEB7AC1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40C20D-D74B-E964-BB02-8A213A347597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9CBD085-7881-0C35-E62E-5BB776C4D247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DE0A4CB-8C4A-57B1-FA0E-87FD16536548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C43B693-A980-E741-02A7-1A6D7020AFF8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042FB37-A653-19CE-BF6E-E3C472CC2BD0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35892E1-580C-D5AA-7855-8AD9D01CBDC9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2A2E66-2B6E-4D4B-915C-B4C60A27DB63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E626059-44E8-22BC-0D31-72688C8D6B0E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E5826F1-3D2E-54E0-3424-DA74F62D1A81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CE610C7-4C6D-3355-F962-3A120113C388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72E4E7E-F615-B56F-75B3-CA64E3DC14E0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45506F7-4E6A-5A9B-259B-0D5761ACDE5B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56DC875-C149-4E37-2E09-4C37282E20F9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A2B4312-F10F-5DA4-40B7-66F9DCFB1BCE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13F36DA-9D3F-C4E0-4B02-A3A7A4CC3060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8051575-E3F3-CA3F-201D-77D75B3D8CF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1C07C37-A783-DDB2-FBF8-A32955BE8F7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93F14B9-4B11-D013-9A02-36E40294705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3AAD42C-D245-15CA-058D-54E2E4529CF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D51A39F-2BF3-3BD4-EA5D-FBFC2BE5259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BB61703-FEF3-55B0-4CF9-F6615D8585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49A7974-6C8F-2EDA-6C6E-AA27C531DCF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71F3D49-9E0C-0840-A497-FF85F312152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8516BD-70D0-143B-9FA4-D0EF804808D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7E8BF15-9F15-DD1D-F939-F0540F188AB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0C65B87-323E-9A1F-218B-1045AF3E128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50682A9-DC52-3E6C-0406-0EECA59D4C8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67A6FFD-88DC-3AEF-9A03-8E895CACC86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1E5F259-2799-4981-4734-87DE5E8643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509AD44-F6D5-719D-6FE3-E6D38598132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23EE4D7-AA41-CE85-D8A4-00E3244EE80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6984FDA-00C2-9707-11A5-1FEEC7D181F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B06D4EB-DD04-4ACA-3128-0CFDFE458C9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6F03FAE-7663-6F3B-CE87-DAB0D24C992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6A3935D-9A8E-9621-99DA-3983D24DA4E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BA2D1AD9-7A55-06D2-8F9D-9B8DE230B22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29F0A91-7FDA-9804-05B9-EE8A43FEEDD6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FEA0B92-45B2-B0AA-1F6B-37ABCF53345F}"/>
              </a:ext>
            </a:extLst>
          </p:cNvPr>
          <p:cNvCxnSpPr>
            <a:cxnSpLocks/>
          </p:cNvCxnSpPr>
          <p:nvPr/>
        </p:nvCxnSpPr>
        <p:spPr>
          <a:xfrm flipH="1" flipV="1">
            <a:off x="6566275" y="641705"/>
            <a:ext cx="2796523" cy="5673001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C48E195-AF38-C690-83CF-4AB27717851E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24ADB8F-8240-9D75-8BBE-CE468A9D58C4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423F032-EBA2-7DAC-158F-237C5221CADE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175257F-983F-181F-F6E1-A068C77E50E4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9E833BD-0639-ADF8-F711-31707CFE91B9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8B3985E-694F-4F84-02EE-824D0986DD08}"/>
              </a:ext>
            </a:extLst>
          </p:cNvPr>
          <p:cNvSpPr txBox="1"/>
          <p:nvPr/>
        </p:nvSpPr>
        <p:spPr>
          <a:xfrm>
            <a:off x="7591366" y="1283129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1BBDFF7-3ED7-C222-8E55-E5A997081A2C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0BABF9B-6420-4BDB-DA0A-C8EDC59190AF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E27A64-9103-9BA5-EEFC-16139A89B34A}"/>
                  </a:ext>
                </a:extLst>
              </p:cNvPr>
              <p:cNvSpPr txBox="1"/>
              <p:nvPr/>
            </p:nvSpPr>
            <p:spPr>
              <a:xfrm>
                <a:off x="99402" y="2674518"/>
                <a:ext cx="535235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6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E27A64-9103-9BA5-EEFC-16139A89B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02" y="2674518"/>
                <a:ext cx="5352358" cy="1107996"/>
              </a:xfrm>
              <a:prstGeom prst="rect">
                <a:avLst/>
              </a:prstGeom>
              <a:blipFill>
                <a:blip r:embed="rId5"/>
                <a:stretch>
                  <a:fillRect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3C895DB-F59A-39CE-C2B0-B7F5AAD22738}"/>
              </a:ext>
            </a:extLst>
          </p:cNvPr>
          <p:cNvSpPr txBox="1"/>
          <p:nvPr/>
        </p:nvSpPr>
        <p:spPr>
          <a:xfrm>
            <a:off x="30480" y="548640"/>
            <a:ext cx="5786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is the gradient of this line?</a:t>
            </a:r>
          </a:p>
        </p:txBody>
      </p:sp>
    </p:spTree>
    <p:extLst>
      <p:ext uri="{BB962C8B-B14F-4D97-AF65-F5344CB8AC3E}">
        <p14:creationId xmlns:p14="http://schemas.microsoft.com/office/powerpoint/2010/main" val="954111546"/>
      </p:ext>
    </p:extLst>
  </p:cSld>
  <p:clrMapOvr>
    <a:masterClrMapping/>
  </p:clrMapOvr>
  <p:transition spd="slow" advClick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5465F-8FDD-869F-0336-B4AA3D966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2D5987D-79F1-9EAF-D279-988623BF9E1A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96A6945-6F47-A18C-A6B1-8B577B292A5C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41A56C8-982D-FFBD-E72A-0802557096A5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735D980-D652-E1F6-F0F0-E4E365EC3DE1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A2CE5ED-6F55-ADA3-689E-26AFD270BD1E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4149272-B1D7-5D01-D641-C7E2E902F97D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8A5FE44-B929-77A3-83AF-43AA4FFD6EBC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451F409-3FE3-8621-A274-2AD4768AD0A4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F06161B-D012-B7F6-8598-CD295236211F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1F7687-EB1E-1923-EB50-93617ACD3163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9BF830D-71FB-937A-4E32-30E17B84FAAB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0DE79A1-38F8-0F2B-5CC0-E1C54D33FCFA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825DEA2-DE0E-F554-A790-5F7A27750E12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1E27B68-05C9-80FC-304A-2412E2FAACFB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3DC9ACE-0B1D-B95D-9D47-3B795B9B4A0B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83452F8-B330-5854-D326-CF4C994BA3FB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2BF3EDF-8747-7DDF-1EFA-7C60B0DC1385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B591E7-9920-DE0F-2164-4B6CA42A21F5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6DE675A-25D0-C4C0-35E6-EB7C196ADA9A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7D66138-7272-8130-54B4-AB00363B5F58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5FF8611-01BE-8B54-C9D1-8671103B94FF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367875B-CC23-BC07-10B2-9FE443A8E88C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6A6C2D5-100A-28DF-3D3D-7346EC78F05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8F4FFD7-B161-971E-EC10-CD7BE80524A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944EAE9-0DB4-D197-CA3A-BD27CE006AA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5A76AAF-A153-6260-8D6B-279131428F3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828D158-5361-0A17-8511-072E14A0F3B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CBD8E58-661D-E6C2-9E34-4430FCA0A7B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7739988-3355-9300-EF17-7E8685C1D9F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74E9256-882F-A6B7-6F0B-BB1501A6CBD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E5A1244-296D-C72F-6B64-BC85C12FEAC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419CB4-3E5E-1D99-6073-FEFEFDE20F0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183D267-DB99-8181-7521-AF9C6FC6868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640C08-C167-6525-4950-6D3F84D0173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05D4C3-94DF-9DF0-88D3-3573338F3DD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9BDFC02-F518-49A8-A066-1FF4A5091F0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50DE618-6928-C9B5-F07A-FF9B616B6F6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24C8F78-367B-7333-45E7-685E25CBE13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99B21DD-07A7-2C86-D517-7F300740812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6F13D05-C012-F366-D04D-CC977D853D9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E82C0B6-2948-9D65-C806-941FC12470E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631B171-BFBD-F94E-A5E4-DD49FA556F7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719C762-4B34-6776-C22E-9CDFED7A37F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F944AC0-041A-BDEB-C0BC-6EF8066183E2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A393D5B-2FD4-88D0-4395-9EFAFB875C80}"/>
              </a:ext>
            </a:extLst>
          </p:cNvPr>
          <p:cNvCxnSpPr>
            <a:cxnSpLocks/>
          </p:cNvCxnSpPr>
          <p:nvPr/>
        </p:nvCxnSpPr>
        <p:spPr>
          <a:xfrm flipH="1" flipV="1">
            <a:off x="6566275" y="641705"/>
            <a:ext cx="2796523" cy="5673001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6FECED1-9544-ABB2-281D-ED196ABA43DC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F331592-2F87-7318-C3CF-4E9F4476B678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B3F87CC-CD3B-63D4-F895-6A1769F8ADD5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D174D1-B780-FF27-7B12-B86D0617BFD7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D692B4D-E1DB-DD0B-55D8-684B76861225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3369388-37CD-E1F7-3E28-22D7052AC9B3}"/>
              </a:ext>
            </a:extLst>
          </p:cNvPr>
          <p:cNvSpPr txBox="1"/>
          <p:nvPr/>
        </p:nvSpPr>
        <p:spPr>
          <a:xfrm>
            <a:off x="7591366" y="1283129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64D7609-28E6-FA7B-A766-BDEC5901D0D2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39C0B29-7EEC-F78F-8A69-61D443661E66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B3E746-1DC8-6F43-3E7D-BB3B7CC4BAD7}"/>
              </a:ext>
            </a:extLst>
          </p:cNvPr>
          <p:cNvSpPr txBox="1"/>
          <p:nvPr/>
        </p:nvSpPr>
        <p:spPr>
          <a:xfrm>
            <a:off x="30480" y="548640"/>
            <a:ext cx="5786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is the gradient of this line?</a:t>
            </a:r>
          </a:p>
        </p:txBody>
      </p:sp>
      <p:pic>
        <p:nvPicPr>
          <p:cNvPr id="2" name="Picture 2" descr="Mini white boards online">
            <a:extLst>
              <a:ext uri="{FF2B5EF4-FFF2-40B4-BE49-F238E27FC236}">
                <a16:creationId xmlns:a16="http://schemas.microsoft.com/office/drawing/2014/main" id="{A3D5455E-669E-37AD-BEE5-5CD03A03B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61" y="1283129"/>
            <a:ext cx="4344616" cy="230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829066"/>
      </p:ext>
    </p:extLst>
  </p:cSld>
  <p:clrMapOvr>
    <a:masterClrMapping/>
  </p:clrMapOvr>
  <p:transition spd="slow" advClick="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CA1AE-088C-0277-3E3C-664CA7B77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54235F-90E5-AA31-E3FD-0E8D3CEDACE6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F1CE243-9CE1-B575-BDC1-F176B5FBFE30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66A742C-4E1C-3CA8-F05A-AD58624CAF3B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8C540D3-502C-EA67-093F-4E74B939A9D5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2D7A217-35C9-3BB5-CAE9-8A4E8638A737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E80616F-B7FB-641C-78F5-A899B333D556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AA21241-69C4-643D-3918-3919C47F46E2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C0B0143-BD55-CE6D-B3AD-E96A66AFBCF2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492AF02-C61B-1B2B-2237-0B64D8AD30B4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CE32B6F-E619-76EE-C5D8-C8A324C034DB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F01BD3D-C030-ECC7-0D27-5C7BC48A24FB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1191E8B-2868-79D4-2B17-D5201AB56255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E6D61ED-0A30-BCDF-DFC4-925E7F76ECC2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B4BEFD5-E043-CF18-4B2C-C84A30688E5C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17EDC7D-41B2-B7C2-CA7A-A32591E3E4B5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AD520BE-222B-7CD4-A527-BA26DBAD4683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6A9FD81-8403-E03B-74E0-9B5314DE8AEB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B5E47F-DED7-0ACA-2BDD-B13F174A9A6C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B77200C-421A-F04F-647C-12408D6FAB13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D7EB37C-AE25-C45E-1E95-C28017434287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D97946E-EE9D-53E2-D5C0-4819A876F966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99535EE-DBA4-A16A-59ED-9478367CBC10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FA52672-1F72-4D43-A2B8-E745E7DF1D6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DB91517-7439-F78D-9AF5-24DCA13C9B0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66E27A8-6AF8-7BA3-5279-DFDE3C9E0E3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496862-F169-40F8-783A-458199DAF54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A00FF3D-C19A-CD2D-B1DF-CC5EED1024D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277A3AF-3D17-1A80-C5FE-5C33092069D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9817378-E2D8-245C-C15C-0F7D0AE12FE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9E7DC28-1F95-C8BF-85DB-5C9F6B458FA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955A667-6738-9975-AF9E-2268CB254C8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C7A576E-1C7D-EE0F-E80C-913FF4CA18D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2C2339C-B745-D675-C0C5-0D977310FC9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BA5B4CF-8137-38DF-88CD-E736C7D7A31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2A87BC1-F8D2-340C-3964-7FDF4053B30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AAE352-CB8D-7A05-4244-E1BADCEE771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28C6D7D-5DDB-D290-F8CB-483C225992B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C8F9469-F7F0-FC59-2789-241764A311D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FF5E551-8799-955D-F757-6BA66348F67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939BA23-BB10-92DB-5771-8F41572EB8E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E54194F-A31A-7097-EEE6-2CC1EB7E7BA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F4ED75A-CF5B-D2E6-8501-D45B19C68D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895130F-6B5F-9F4D-DFF5-E6CE39B2B84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6C41B77-C6C9-8107-0E6E-9686AE41AEEE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714D775-9592-F77E-BC14-186872F43208}"/>
              </a:ext>
            </a:extLst>
          </p:cNvPr>
          <p:cNvCxnSpPr>
            <a:cxnSpLocks/>
          </p:cNvCxnSpPr>
          <p:nvPr/>
        </p:nvCxnSpPr>
        <p:spPr>
          <a:xfrm flipH="1" flipV="1">
            <a:off x="6566275" y="641705"/>
            <a:ext cx="2796523" cy="5673001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40B4FBFA-340F-52FF-C2DE-1D50E649B452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AD1223E-5E9F-FFEC-C950-99CD5DDF9789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EC233D1-ABDC-60E3-8FE7-FBC4DDAD2B37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FC4B827-DB02-33BD-CE8F-A18132D3C92E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051F395-E15E-32FA-4D67-64933D892043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FC80E5FE-6AAD-BB69-DE93-B271F07D0BB6}"/>
              </a:ext>
            </a:extLst>
          </p:cNvPr>
          <p:cNvSpPr txBox="1"/>
          <p:nvPr/>
        </p:nvSpPr>
        <p:spPr>
          <a:xfrm>
            <a:off x="7591366" y="1283129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061DA89-EE09-61F8-27C6-212F661FF221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8ABD1E6-36D0-3CAD-2C3E-0A4A58B71B29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9966F7-4EF3-6D16-DD05-C43E107B5FCE}"/>
              </a:ext>
            </a:extLst>
          </p:cNvPr>
          <p:cNvSpPr txBox="1"/>
          <p:nvPr/>
        </p:nvSpPr>
        <p:spPr>
          <a:xfrm>
            <a:off x="30480" y="548640"/>
            <a:ext cx="5786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is the gradient of this line?</a:t>
            </a:r>
          </a:p>
        </p:txBody>
      </p:sp>
      <p:pic>
        <p:nvPicPr>
          <p:cNvPr id="2" name="Picture 2" descr="Mini white boards online">
            <a:extLst>
              <a:ext uri="{FF2B5EF4-FFF2-40B4-BE49-F238E27FC236}">
                <a16:creationId xmlns:a16="http://schemas.microsoft.com/office/drawing/2014/main" id="{9A8F45C3-94A1-BB1B-A9F0-0A420939C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36" y="3050284"/>
            <a:ext cx="4344616" cy="230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6365128-6111-31B0-F4A6-EC6F34B520BA}"/>
              </a:ext>
            </a:extLst>
          </p:cNvPr>
          <p:cNvSpPr txBox="1"/>
          <p:nvPr/>
        </p:nvSpPr>
        <p:spPr>
          <a:xfrm>
            <a:off x="134449" y="2180413"/>
            <a:ext cx="5520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the y-intercept of this line?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FF2BD72-3119-C5C7-9DF3-2E1E0BE956C7}"/>
                  </a:ext>
                </a:extLst>
              </p:cNvPr>
              <p:cNvSpPr txBox="1"/>
              <p:nvPr/>
            </p:nvSpPr>
            <p:spPr>
              <a:xfrm>
                <a:off x="838200" y="1295400"/>
                <a:ext cx="206216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FF2BD72-3119-C5C7-9DF3-2E1E0BE95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295400"/>
                <a:ext cx="2062168" cy="707886"/>
              </a:xfrm>
              <a:prstGeom prst="rect">
                <a:avLst/>
              </a:prstGeom>
              <a:blipFill>
                <a:blip r:embed="rId4"/>
                <a:stretch>
                  <a:fillRect r="-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3543686"/>
      </p:ext>
    </p:extLst>
  </p:cSld>
  <p:clrMapOvr>
    <a:masterClrMapping/>
  </p:clrMapOvr>
  <p:transition spd="slow" advClick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2F44A-4FD9-D7B4-1C5D-4D20DEEB3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83B35A6-5FCB-D2BC-7ED3-B8466670A9C8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A86DAD2-159D-4FC1-E626-E99502D131D7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849F812-B8DA-F4ED-3C38-E0AAEC15D8C0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DCE8EB1-C112-5B69-03D7-49ECFE59DAB5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8A05626-E474-F02D-2D68-2EFC0B8AE5A6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F70ECE0-51EA-CA0E-AEC4-4A54A7E08333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4809345-929E-C684-EA91-5F7A228FE1CE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C7ADF5B-F4F4-28CB-BE7A-38D75D1E4F3B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A117252-A7BC-09CF-95CE-9C987E4E7025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8C3DBC9-C542-CE47-53D9-D8E9DB472616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9523C9B-E766-E90E-DF5A-6864104B792B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AC97E69-7D0C-4250-AF49-1664E35D46FC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9035447-2679-4795-6C7A-9E55B864145D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44753A9-888D-15A0-30F3-9292019C11D4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2CDA93-A1D6-EE90-0D0A-700607B0797B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8F9656-0500-07B7-4B78-5A2D8566A94B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1B0506B-43F9-F5C4-773D-107622582BA2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0E11A38-2EC7-7EB7-A84B-3BCC05FC9E08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7866FF1-C5EF-079D-E63E-AD5A8F1819EC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E0833C7-36A8-1244-F4F5-63DEEAADD434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FFA8246-F4EF-A05E-0DC3-3E0A277E2E67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0C22C0E-422A-D8C7-BA97-91CAC48B0B30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17CEF5F-EFDC-F5CB-BBBB-1267A746C32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3F377AA-A76F-7934-8AA7-5B584140A73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B499E70-C6C9-F812-0128-D4FB92FB42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C9F3B18-7BCD-99B7-EEF1-3BB9C0D0F33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ACD363E-7F3E-8FED-147A-3A129B16A98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C94494D-3156-DA3A-932A-A63880B940E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F55B682-1FDE-EFE0-37A2-99DD794A451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E61967D-2799-F366-BCC2-9B77FE77EFC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15834C1-79EB-7711-91A8-BACCD0343DA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6D13636-A767-FFE7-645C-FB35AFEB98A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CE4B1A0-081F-2F8F-F916-CFF35FBF342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24B954B-9CB7-2144-2FAE-B36B9A7021C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E1D1C4F-3C45-0E32-F2F0-9CF74871527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8D61859-7E9C-04EF-3A20-BE61185D468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DF5BC8E-5DEC-45A5-A3B4-C8673351F2E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40272FE-FCA9-913F-4040-2B4664A925E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1ED3F66-C0B5-EF8E-7A53-FFFA376FBA7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04235DD-6068-DA05-17C0-F013336AD43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0F06C4A-5641-C6D3-CAFD-1591D10B3B1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396E034-8583-D7A5-E4EA-E36FE471F6A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4352FEF-A9F3-A261-06CB-B325B230D3F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C198963-60E8-C340-CFE1-B7BD958E6C1B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288EA83-5195-0966-123D-6284E13781E1}"/>
              </a:ext>
            </a:extLst>
          </p:cNvPr>
          <p:cNvCxnSpPr>
            <a:cxnSpLocks/>
          </p:cNvCxnSpPr>
          <p:nvPr/>
        </p:nvCxnSpPr>
        <p:spPr>
          <a:xfrm flipH="1" flipV="1">
            <a:off x="6566275" y="641705"/>
            <a:ext cx="2796523" cy="5673001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696ACE3-23EB-13EB-3372-830181BD1C19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0BDE7B6-73AF-8F2F-61BD-E8BEF843CEF4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1F86C7-BB52-2EB8-E448-652FFED00992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EFE9853-7CCA-7237-40F7-6D649179BC0F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1D83CE7-588C-7D65-B2FD-160BB95B4CB9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DA68F477-620B-4A21-0B44-702F8EB14CF0}"/>
              </a:ext>
            </a:extLst>
          </p:cNvPr>
          <p:cNvSpPr txBox="1"/>
          <p:nvPr/>
        </p:nvSpPr>
        <p:spPr>
          <a:xfrm>
            <a:off x="7591366" y="1283129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810C2AB-86F7-6941-C0CF-5C4E0AB9D248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BFFE69-A5DB-B0AB-98A5-401D501F637C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58D6CD-5D56-A6EE-E841-81611362D0DF}"/>
              </a:ext>
            </a:extLst>
          </p:cNvPr>
          <p:cNvSpPr txBox="1"/>
          <p:nvPr/>
        </p:nvSpPr>
        <p:spPr>
          <a:xfrm>
            <a:off x="121920" y="548640"/>
            <a:ext cx="5786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is the gradient of this line?</a:t>
            </a:r>
          </a:p>
        </p:txBody>
      </p:sp>
      <p:pic>
        <p:nvPicPr>
          <p:cNvPr id="2" name="Picture 2" descr="Mini white boards online">
            <a:extLst>
              <a:ext uri="{FF2B5EF4-FFF2-40B4-BE49-F238E27FC236}">
                <a16:creationId xmlns:a16="http://schemas.microsoft.com/office/drawing/2014/main" id="{F7CC27A2-B9C5-A27D-5F36-1FFC37316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005324"/>
            <a:ext cx="3340295" cy="17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A7770A96-2F11-43CD-6AA8-E5F1172BDADA}"/>
              </a:ext>
            </a:extLst>
          </p:cNvPr>
          <p:cNvSpPr txBox="1"/>
          <p:nvPr/>
        </p:nvSpPr>
        <p:spPr>
          <a:xfrm>
            <a:off x="121920" y="2180413"/>
            <a:ext cx="5520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the y-intercept of this line?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726635B-5976-BCAE-94AF-E5AAB9ACD306}"/>
                  </a:ext>
                </a:extLst>
              </p:cNvPr>
              <p:cNvSpPr txBox="1"/>
              <p:nvPr/>
            </p:nvSpPr>
            <p:spPr>
              <a:xfrm>
                <a:off x="838200" y="1295400"/>
                <a:ext cx="206216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726635B-5976-BCAE-94AF-E5AAB9ACD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295400"/>
                <a:ext cx="2062168" cy="707886"/>
              </a:xfrm>
              <a:prstGeom prst="rect">
                <a:avLst/>
              </a:prstGeom>
              <a:blipFill>
                <a:blip r:embed="rId4"/>
                <a:stretch>
                  <a:fillRect r="-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ECB6649-ADB7-F36E-BB2F-84FB2DCA4186}"/>
                  </a:ext>
                </a:extLst>
              </p:cNvPr>
              <p:cNvSpPr txBox="1"/>
              <p:nvPr/>
            </p:nvSpPr>
            <p:spPr>
              <a:xfrm>
                <a:off x="944499" y="3130176"/>
                <a:ext cx="149258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ECB6649-ADB7-F36E-BB2F-84FB2DCA41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499" y="3130176"/>
                <a:ext cx="1492588" cy="707886"/>
              </a:xfrm>
              <a:prstGeom prst="rect">
                <a:avLst/>
              </a:prstGeom>
              <a:blipFill>
                <a:blip r:embed="rId5"/>
                <a:stretch>
                  <a:fillRect r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B3338C92-3622-13D1-B181-893D3A0CACEC}"/>
              </a:ext>
            </a:extLst>
          </p:cNvPr>
          <p:cNvSpPr txBox="1"/>
          <p:nvPr/>
        </p:nvSpPr>
        <p:spPr>
          <a:xfrm>
            <a:off x="121920" y="3830394"/>
            <a:ext cx="5520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the equation of this straight line?</a:t>
            </a:r>
          </a:p>
        </p:txBody>
      </p:sp>
    </p:spTree>
    <p:extLst>
      <p:ext uri="{BB962C8B-B14F-4D97-AF65-F5344CB8AC3E}">
        <p14:creationId xmlns:p14="http://schemas.microsoft.com/office/powerpoint/2010/main" val="1196592618"/>
      </p:ext>
    </p:extLst>
  </p:cSld>
  <p:clrMapOvr>
    <a:masterClrMapping/>
  </p:clrMapOvr>
  <p:transition spd="slow" advClick="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7BAF0-F397-CC9F-EE1C-810710C10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C07997A-6D00-3DC5-B58E-DCEBE5C330AC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E51FEF5-FC6D-6720-84D1-E3CD1EF714DC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8604BE7-DF08-6E8E-85DB-2BD8A6982307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08F66D2-9691-04A9-2CF0-27656030B330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5BAB76A-99D9-C715-BEC6-A8C0857B90A4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CCAD9C4-D36D-B6AA-AD67-7AFCFF0CE3AE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AEAFAFB-A08E-4D73-291C-E38AE5B7AE1A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88F5D35-0199-E74F-AEF8-89BF56D4BD1E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CBFB76B-3FC2-DD72-96C6-08FF423F6D11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716436D-2BFD-5D30-DD8C-1DFB96E49205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EDD2199-7BE6-F7C3-344D-E884275E4FE7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C59AD30-4DBA-A164-BBF5-C1933CDDE34F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262426D-0C4A-CF17-80AA-B9F92F576C99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9F73DB-9F91-CA03-4296-FA9FFD995281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B624368-7FD3-A881-4EAA-4E1095519337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022FC94-BD7E-E150-8111-F0EC98379F39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C6C419F-AF81-5BD3-EA88-A456FB9FC10A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A548777-7DDE-5C6B-508B-85AACD626488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F12F17E-7B6A-FAF8-E19D-E45E28DB42EA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4514107-4ABF-6E3C-FF27-D5FDBC3D2151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5C29F9B-E55D-810F-451B-1BDA9F3F4804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11F4ABB-376F-59B5-9B61-832C2AA33AF5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2E6A0EE-F73B-C01A-2141-EECC6278CB5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833144B-5C8B-EBCF-C3AB-18811AD2895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9E33AF-95FF-860D-74C6-81911D1928B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281B4B6-1AA3-9DCF-A0F1-2A6DD9C11FE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9367A1F-3DEA-7EF6-DAA6-8323253042F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7450B69-57E2-BE1C-CEBE-644DB320383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0040612-F569-0A80-EAE8-76AF1C3E35A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1C44C25-BB69-CF62-22BE-4C41594CC72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BD7BEA1-C9CD-921F-9A23-AD847F44240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6DF0E39-4368-B77E-063E-3E47BB78486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DCFD8DF-1AE6-BBA7-BEE8-D175365C551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992C15C-8A42-ED4F-22DD-2BF44099B6C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703535A-CC9E-B4CF-2611-C767F2534FD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29E040E-9DB4-C08F-6738-F6342205AA2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62DDA04-427B-2302-F335-E41D33F4D78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3D770D0-9ADD-1802-5422-CAEED62D65C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6CB6ADD-3038-03D7-87FF-4C71EBC8EB7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5BF7A69-FB41-4E4E-6648-D102FA44E26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1BA1C81-4946-CE91-5FC9-ED99B8A4E67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528425B-812D-8EA0-B6B2-1028E65AD29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A1D543A-022D-9C77-E363-06B2510A4B6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96E72FF-50EC-9453-992D-CAF47F13BDFC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D1249F6-6B71-234B-F573-2F1FB49D1670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773C1DF-DC9E-9548-83E8-0124572AC42A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5C960D8-653D-16FE-771C-7426696D7B16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50ABE7-136B-B9C3-C128-046831EC79E5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2943611-C4CB-FE08-9A93-E6F52F0B9D2D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E088F297-2F92-1A21-2C06-3AF1067003CE}"/>
              </a:ext>
            </a:extLst>
          </p:cNvPr>
          <p:cNvSpPr txBox="1"/>
          <p:nvPr/>
        </p:nvSpPr>
        <p:spPr>
          <a:xfrm>
            <a:off x="7591366" y="129401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F0894B5-5014-BAC2-87B3-C48719776E3F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432B155-63AC-27AD-7A3B-C0932D23F9F3}"/>
              </a:ext>
            </a:extLst>
          </p:cNvPr>
          <p:cNvCxnSpPr>
            <a:cxnSpLocks/>
          </p:cNvCxnSpPr>
          <p:nvPr/>
        </p:nvCxnSpPr>
        <p:spPr>
          <a:xfrm flipH="1">
            <a:off x="7246728" y="641213"/>
            <a:ext cx="1139640" cy="5731932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1C503250-5695-031C-5EEA-09976E76BBF3}"/>
              </a:ext>
            </a:extLst>
          </p:cNvPr>
          <p:cNvSpPr/>
          <p:nvPr/>
        </p:nvSpPr>
        <p:spPr>
          <a:xfrm>
            <a:off x="7765145" y="3422099"/>
            <a:ext cx="124819" cy="124819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991A239-CA28-3FC7-D40C-EAD7968EEB58}"/>
              </a:ext>
            </a:extLst>
          </p:cNvPr>
          <p:cNvSpPr/>
          <p:nvPr/>
        </p:nvSpPr>
        <p:spPr>
          <a:xfrm>
            <a:off x="8048178" y="1989533"/>
            <a:ext cx="124819" cy="124819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1370FD4-E9BC-37C6-0685-9C969EE3478F}"/>
              </a:ext>
            </a:extLst>
          </p:cNvPr>
          <p:cNvSpPr/>
          <p:nvPr/>
        </p:nvSpPr>
        <p:spPr>
          <a:xfrm>
            <a:off x="8339917" y="565673"/>
            <a:ext cx="124819" cy="124819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4FD1AEC-2295-38E4-6B9D-45A34D7D19C3}"/>
              </a:ext>
            </a:extLst>
          </p:cNvPr>
          <p:cNvSpPr/>
          <p:nvPr/>
        </p:nvSpPr>
        <p:spPr>
          <a:xfrm>
            <a:off x="7192423" y="6262500"/>
            <a:ext cx="124819" cy="124819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AFAADF0-2AE3-A7F5-1329-045326E738E9}"/>
              </a:ext>
            </a:extLst>
          </p:cNvPr>
          <p:cNvSpPr/>
          <p:nvPr/>
        </p:nvSpPr>
        <p:spPr>
          <a:xfrm>
            <a:off x="7475456" y="4829934"/>
            <a:ext cx="124819" cy="124819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8E73E3F-1507-3AD3-3974-4F3C5F78D74C}"/>
                  </a:ext>
                </a:extLst>
              </p:cNvPr>
              <p:cNvSpPr txBox="1"/>
              <p:nvPr/>
            </p:nvSpPr>
            <p:spPr>
              <a:xfrm>
                <a:off x="99402" y="1379118"/>
                <a:ext cx="535235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6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8E73E3F-1507-3AD3-3974-4F3C5F78D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02" y="1379118"/>
                <a:ext cx="5352358" cy="1107996"/>
              </a:xfrm>
              <a:prstGeom prst="rect">
                <a:avLst/>
              </a:prstGeom>
              <a:blipFill>
                <a:blip r:embed="rId3"/>
                <a:stretch>
                  <a:fillRect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Mini white boards online">
            <a:extLst>
              <a:ext uri="{FF2B5EF4-FFF2-40B4-BE49-F238E27FC236}">
                <a16:creationId xmlns:a16="http://schemas.microsoft.com/office/drawing/2014/main" id="{822C72B7-8A19-75AE-4A41-9B953C704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709924"/>
            <a:ext cx="3340295" cy="17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288CDC2-84E9-BFE7-A6D9-247F019B74DE}"/>
              </a:ext>
            </a:extLst>
          </p:cNvPr>
          <p:cNvSpPr txBox="1"/>
          <p:nvPr/>
        </p:nvSpPr>
        <p:spPr>
          <a:xfrm>
            <a:off x="121920" y="2534994"/>
            <a:ext cx="5520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the equation of this straight line?</a:t>
            </a:r>
          </a:p>
        </p:txBody>
      </p:sp>
    </p:spTree>
    <p:extLst>
      <p:ext uri="{BB962C8B-B14F-4D97-AF65-F5344CB8AC3E}">
        <p14:creationId xmlns:p14="http://schemas.microsoft.com/office/powerpoint/2010/main" val="14988898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67AA4-600C-E040-95D9-EC89F872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18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66B952-7D2D-5E3B-B2F3-BC9A94766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69211" y="455028"/>
            <a:ext cx="3580890" cy="5080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0192395"/>
      </p:ext>
    </p:extLst>
  </p:cSld>
  <p:clrMapOvr>
    <a:masterClrMapping/>
  </p:clrMapOvr>
  <p:transition spd="slow" advClick="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66B952-7D2D-5E3B-B2F3-BC9A94766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80049" y="33421"/>
            <a:ext cx="4701951" cy="66709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A44F2E-C79C-CD55-95A3-FF9BCF2462F5}"/>
                  </a:ext>
                </a:extLst>
              </p:cNvPr>
              <p:cNvSpPr txBox="1"/>
              <p:nvPr/>
            </p:nvSpPr>
            <p:spPr>
              <a:xfrm>
                <a:off x="5433936" y="2351372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A44F2E-C79C-CD55-95A3-FF9BCF246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3936" y="2351372"/>
                <a:ext cx="35939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0AC676-EC89-977F-4D5C-84AD498B62D1}"/>
                  </a:ext>
                </a:extLst>
              </p:cNvPr>
              <p:cNvSpPr txBox="1"/>
              <p:nvPr/>
            </p:nvSpPr>
            <p:spPr>
              <a:xfrm>
                <a:off x="7514461" y="2008544"/>
                <a:ext cx="5325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0AC676-EC89-977F-4D5C-84AD498B6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4461" y="2008544"/>
                <a:ext cx="53251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E2D0F1-E35F-B2AE-AE67-0B743ED2CBC4}"/>
                  </a:ext>
                </a:extLst>
              </p:cNvPr>
              <p:cNvSpPr txBox="1"/>
              <p:nvPr/>
            </p:nvSpPr>
            <p:spPr>
              <a:xfrm>
                <a:off x="4216925" y="3368901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E2D0F1-E35F-B2AE-AE67-0B743ED2C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925" y="3368901"/>
                <a:ext cx="35939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FA63C0-7D42-74FE-32E3-49D0DD5181AE}"/>
                  </a:ext>
                </a:extLst>
              </p:cNvPr>
              <p:cNvSpPr txBox="1"/>
              <p:nvPr/>
            </p:nvSpPr>
            <p:spPr>
              <a:xfrm>
                <a:off x="7427199" y="4138504"/>
                <a:ext cx="5325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FA63C0-7D42-74FE-32E3-49D0DD518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199" y="4138504"/>
                <a:ext cx="53251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531AB6-7B60-CB84-1CD9-F5F9716FCDB1}"/>
                  </a:ext>
                </a:extLst>
              </p:cNvPr>
              <p:cNvSpPr txBox="1"/>
              <p:nvPr/>
            </p:nvSpPr>
            <p:spPr>
              <a:xfrm>
                <a:off x="5210896" y="5005018"/>
                <a:ext cx="6607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531AB6-7B60-CB84-1CD9-F5F9716FCD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96" y="5005018"/>
                <a:ext cx="66075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1980447-8634-226B-CCE2-7F1C1B4185EC}"/>
                  </a:ext>
                </a:extLst>
              </p:cNvPr>
              <p:cNvSpPr txBox="1"/>
              <p:nvPr/>
            </p:nvSpPr>
            <p:spPr>
              <a:xfrm>
                <a:off x="7247831" y="5422157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1980447-8634-226B-CCE2-7F1C1B418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7831" y="5422157"/>
                <a:ext cx="35939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95572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689F7-F33D-54C8-C6C2-1BE49FA00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10ED6-2A88-8050-1839-6D3ABE100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Now turn to page 19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3330CB-3589-4CBE-65A0-946EB70D38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69211" y="443510"/>
            <a:ext cx="3580890" cy="51034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9463174"/>
      </p:ext>
    </p:extLst>
  </p:cSld>
  <p:clrMapOvr>
    <a:masterClrMapping/>
  </p:clrMapOvr>
  <p:transition spd="slow" advClick="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66B952-7D2D-5E3B-B2F3-BC9A94766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80049" y="18299"/>
            <a:ext cx="4701951" cy="67012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0AC676-EC89-977F-4D5C-84AD498B62D1}"/>
                  </a:ext>
                </a:extLst>
              </p:cNvPr>
              <p:cNvSpPr txBox="1"/>
              <p:nvPr/>
            </p:nvSpPr>
            <p:spPr>
              <a:xfrm>
                <a:off x="6336622" y="1658688"/>
                <a:ext cx="7655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0AC676-EC89-977F-4D5C-84AD498B6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622" y="1658688"/>
                <a:ext cx="765531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FA63C0-7D42-74FE-32E3-49D0DD5181AE}"/>
                  </a:ext>
                </a:extLst>
              </p:cNvPr>
              <p:cNvSpPr txBox="1"/>
              <p:nvPr/>
            </p:nvSpPr>
            <p:spPr>
              <a:xfrm>
                <a:off x="6336622" y="3970630"/>
                <a:ext cx="10668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FA63C0-7D42-74FE-32E3-49D0DD518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622" y="3970630"/>
                <a:ext cx="106689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531AB6-7B60-CB84-1CD9-F5F9716FCDB1}"/>
                  </a:ext>
                </a:extLst>
              </p:cNvPr>
              <p:cNvSpPr txBox="1"/>
              <p:nvPr/>
            </p:nvSpPr>
            <p:spPr>
              <a:xfrm>
                <a:off x="6336622" y="2824819"/>
                <a:ext cx="8937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531AB6-7B60-CB84-1CD9-F5F9716FCD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622" y="2824819"/>
                <a:ext cx="89377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1980447-8634-226B-CCE2-7F1C1B4185EC}"/>
                  </a:ext>
                </a:extLst>
              </p:cNvPr>
              <p:cNvSpPr txBox="1"/>
              <p:nvPr/>
            </p:nvSpPr>
            <p:spPr>
              <a:xfrm>
                <a:off x="6235022" y="5116441"/>
                <a:ext cx="12447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1980447-8634-226B-CCE2-7F1C1B418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022" y="5116441"/>
                <a:ext cx="124478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47317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758B25-CF38-EDDC-9287-84041EC37AC5}"/>
              </a:ext>
            </a:extLst>
          </p:cNvPr>
          <p:cNvSpPr txBox="1"/>
          <p:nvPr/>
        </p:nvSpPr>
        <p:spPr>
          <a:xfrm>
            <a:off x="3581145" y="206189"/>
            <a:ext cx="50297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Parallel Lines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8D9C807-35DE-3EEF-F017-2FD83B1F66BB}"/>
              </a:ext>
            </a:extLst>
          </p:cNvPr>
          <p:cNvCxnSpPr>
            <a:cxnSpLocks/>
          </p:cNvCxnSpPr>
          <p:nvPr/>
        </p:nvCxnSpPr>
        <p:spPr>
          <a:xfrm flipH="1">
            <a:off x="847165" y="3012141"/>
            <a:ext cx="4455458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237C3C-D7B5-88BE-8146-45BF0EF82268}"/>
              </a:ext>
            </a:extLst>
          </p:cNvPr>
          <p:cNvCxnSpPr>
            <a:cxnSpLocks/>
          </p:cNvCxnSpPr>
          <p:nvPr/>
        </p:nvCxnSpPr>
        <p:spPr>
          <a:xfrm flipH="1">
            <a:off x="847165" y="4052047"/>
            <a:ext cx="4455458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A83DB7-0D5E-1D69-7AF3-60079C87744B}"/>
              </a:ext>
            </a:extLst>
          </p:cNvPr>
          <p:cNvSpPr txBox="1"/>
          <p:nvPr/>
        </p:nvSpPr>
        <p:spPr>
          <a:xfrm>
            <a:off x="7019365" y="2431121"/>
            <a:ext cx="40341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Parallel lines are lines which never cross. </a:t>
            </a:r>
          </a:p>
          <a:p>
            <a:pPr algn="ctr"/>
            <a:r>
              <a:rPr lang="en-US" sz="2800" dirty="0"/>
              <a:t>They stay equal distance from each other, forever going in the same direction.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EF69DAA-CA40-BEEF-D643-F02B01989413}"/>
              </a:ext>
            </a:extLst>
          </p:cNvPr>
          <p:cNvSpPr/>
          <p:nvPr/>
        </p:nvSpPr>
        <p:spPr>
          <a:xfrm>
            <a:off x="-1488141" y="1323149"/>
            <a:ext cx="1156448" cy="53645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19E629C-4729-4063-7BCB-CC9428179D0D}"/>
              </a:ext>
            </a:extLst>
          </p:cNvPr>
          <p:cNvSpPr/>
          <p:nvPr/>
        </p:nvSpPr>
        <p:spPr>
          <a:xfrm>
            <a:off x="12523694" y="1369786"/>
            <a:ext cx="2123248" cy="53645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84843"/>
      </p:ext>
    </p:extLst>
  </p:cSld>
  <p:clrMapOvr>
    <a:masterClrMapping/>
  </p:clrMapOvr>
  <p:transition spd="slow" advClick="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CAC5-7DB3-A441-A34E-872130A28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2633498-48B4-F3D9-5746-32BC48D168CF}"/>
              </a:ext>
            </a:extLst>
          </p:cNvPr>
          <p:cNvSpPr/>
          <p:nvPr/>
        </p:nvSpPr>
        <p:spPr>
          <a:xfrm>
            <a:off x="322728" y="1323149"/>
            <a:ext cx="5610519" cy="53645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A26100-A40E-0EF3-7624-FDB06121CD57}"/>
              </a:ext>
            </a:extLst>
          </p:cNvPr>
          <p:cNvSpPr txBox="1"/>
          <p:nvPr/>
        </p:nvSpPr>
        <p:spPr>
          <a:xfrm>
            <a:off x="1066290" y="215153"/>
            <a:ext cx="50297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Parallel Lines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E14851-0846-B50A-8DD9-A2E90F4E4E13}"/>
              </a:ext>
            </a:extLst>
          </p:cNvPr>
          <p:cNvCxnSpPr>
            <a:cxnSpLocks/>
          </p:cNvCxnSpPr>
          <p:nvPr/>
        </p:nvCxnSpPr>
        <p:spPr>
          <a:xfrm flipH="1">
            <a:off x="829237" y="2465293"/>
            <a:ext cx="1497958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80B1B7A-A63B-9DB5-F9B3-80DB4B01BEC4}"/>
              </a:ext>
            </a:extLst>
          </p:cNvPr>
          <p:cNvCxnSpPr>
            <a:cxnSpLocks/>
          </p:cNvCxnSpPr>
          <p:nvPr/>
        </p:nvCxnSpPr>
        <p:spPr>
          <a:xfrm flipH="1">
            <a:off x="829237" y="2859741"/>
            <a:ext cx="1497958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10246B9-9C58-2B91-4E4C-136A76B98175}"/>
              </a:ext>
            </a:extLst>
          </p:cNvPr>
          <p:cNvSpPr txBox="1"/>
          <p:nvPr/>
        </p:nvSpPr>
        <p:spPr>
          <a:xfrm>
            <a:off x="6978771" y="353653"/>
            <a:ext cx="3935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Parallel lines are lines which never cross. </a:t>
            </a:r>
          </a:p>
          <a:p>
            <a:pPr algn="ctr"/>
            <a:r>
              <a:rPr lang="en-US" sz="1600" dirty="0"/>
              <a:t>They stay equal distance from each, forever going in the same direction.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630D465-35FE-F93D-37DB-9D79A8F96748}"/>
              </a:ext>
            </a:extLst>
          </p:cNvPr>
          <p:cNvSpPr/>
          <p:nvPr/>
        </p:nvSpPr>
        <p:spPr>
          <a:xfrm>
            <a:off x="6178068" y="1323149"/>
            <a:ext cx="5610519" cy="53645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7FDA87-9FA3-0359-CD2E-89D80E190778}"/>
              </a:ext>
            </a:extLst>
          </p:cNvPr>
          <p:cNvSpPr txBox="1"/>
          <p:nvPr/>
        </p:nvSpPr>
        <p:spPr>
          <a:xfrm>
            <a:off x="1921919" y="1255931"/>
            <a:ext cx="2412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Parallel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667038-C387-7D82-BF06-3E326D727CC8}"/>
              </a:ext>
            </a:extLst>
          </p:cNvPr>
          <p:cNvSpPr txBox="1"/>
          <p:nvPr/>
        </p:nvSpPr>
        <p:spPr>
          <a:xfrm>
            <a:off x="7149732" y="1323149"/>
            <a:ext cx="36480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Not Parallel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AA578D6-4DF1-8A34-4A9D-0DE6CE397E31}"/>
              </a:ext>
            </a:extLst>
          </p:cNvPr>
          <p:cNvCxnSpPr>
            <a:cxnSpLocks/>
          </p:cNvCxnSpPr>
          <p:nvPr/>
        </p:nvCxnSpPr>
        <p:spPr>
          <a:xfrm flipH="1">
            <a:off x="6744129" y="2626657"/>
            <a:ext cx="1135848" cy="690284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16BD25C-3DD9-179B-8DF4-B3EA83287FE2}"/>
              </a:ext>
            </a:extLst>
          </p:cNvPr>
          <p:cNvCxnSpPr>
            <a:cxnSpLocks/>
          </p:cNvCxnSpPr>
          <p:nvPr/>
        </p:nvCxnSpPr>
        <p:spPr>
          <a:xfrm flipH="1">
            <a:off x="6638367" y="3155577"/>
            <a:ext cx="1497958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B72E17C-6C2D-2733-7114-2F8323A67D34}"/>
              </a:ext>
            </a:extLst>
          </p:cNvPr>
          <p:cNvCxnSpPr>
            <a:cxnSpLocks/>
          </p:cNvCxnSpPr>
          <p:nvPr/>
        </p:nvCxnSpPr>
        <p:spPr>
          <a:xfrm flipH="1">
            <a:off x="3668059" y="2496699"/>
            <a:ext cx="1145988" cy="696446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83E98CD-2A23-D0CB-E59B-F6F41725BB70}"/>
              </a:ext>
            </a:extLst>
          </p:cNvPr>
          <p:cNvCxnSpPr>
            <a:cxnSpLocks/>
          </p:cNvCxnSpPr>
          <p:nvPr/>
        </p:nvCxnSpPr>
        <p:spPr>
          <a:xfrm flipH="1">
            <a:off x="4536678" y="2626657"/>
            <a:ext cx="1135848" cy="690284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8BF1B4E-264E-5681-B4C0-246113CE986E}"/>
              </a:ext>
            </a:extLst>
          </p:cNvPr>
          <p:cNvCxnSpPr>
            <a:cxnSpLocks/>
          </p:cNvCxnSpPr>
          <p:nvPr/>
        </p:nvCxnSpPr>
        <p:spPr>
          <a:xfrm flipH="1" flipV="1">
            <a:off x="9288770" y="2465293"/>
            <a:ext cx="2203983" cy="540353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5D368BE-5982-4084-8FCA-CE923EEEE116}"/>
              </a:ext>
            </a:extLst>
          </p:cNvPr>
          <p:cNvCxnSpPr>
            <a:cxnSpLocks/>
          </p:cNvCxnSpPr>
          <p:nvPr/>
        </p:nvCxnSpPr>
        <p:spPr>
          <a:xfrm flipH="1">
            <a:off x="9416318" y="3146613"/>
            <a:ext cx="1497958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DF4ADFE-FD40-5522-F4C0-E5DBA895F481}"/>
              </a:ext>
            </a:extLst>
          </p:cNvPr>
          <p:cNvCxnSpPr>
            <a:cxnSpLocks/>
          </p:cNvCxnSpPr>
          <p:nvPr/>
        </p:nvCxnSpPr>
        <p:spPr>
          <a:xfrm>
            <a:off x="1417918" y="3935503"/>
            <a:ext cx="0" cy="960936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E6CEF67-9DCE-BBAA-782B-3A456AE0C9D7}"/>
              </a:ext>
            </a:extLst>
          </p:cNvPr>
          <p:cNvCxnSpPr>
            <a:cxnSpLocks/>
          </p:cNvCxnSpPr>
          <p:nvPr/>
        </p:nvCxnSpPr>
        <p:spPr>
          <a:xfrm>
            <a:off x="1838302" y="4896439"/>
            <a:ext cx="0" cy="591671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857A512-A099-A6BA-A718-9C54D830CED7}"/>
              </a:ext>
            </a:extLst>
          </p:cNvPr>
          <p:cNvCxnSpPr>
            <a:cxnSpLocks/>
          </p:cNvCxnSpPr>
          <p:nvPr/>
        </p:nvCxnSpPr>
        <p:spPr>
          <a:xfrm>
            <a:off x="6823476" y="4212321"/>
            <a:ext cx="0" cy="684118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0CDEE0-E7C5-D851-2470-4DD814415750}"/>
              </a:ext>
            </a:extLst>
          </p:cNvPr>
          <p:cNvCxnSpPr>
            <a:cxnSpLocks/>
          </p:cNvCxnSpPr>
          <p:nvPr/>
        </p:nvCxnSpPr>
        <p:spPr>
          <a:xfrm flipH="1">
            <a:off x="7031706" y="4636465"/>
            <a:ext cx="1497958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59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ini white boards online">
            <a:extLst>
              <a:ext uri="{FF2B5EF4-FFF2-40B4-BE49-F238E27FC236}">
                <a16:creationId xmlns:a16="http://schemas.microsoft.com/office/drawing/2014/main" id="{469799CD-7C10-3375-E01F-9B875FE6E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536" y="222069"/>
            <a:ext cx="12534536" cy="663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7D31A4-4AFF-3A9B-4F3C-2404A262CF19}"/>
              </a:ext>
            </a:extLst>
          </p:cNvPr>
          <p:cNvSpPr txBox="1"/>
          <p:nvPr/>
        </p:nvSpPr>
        <p:spPr>
          <a:xfrm rot="16200000">
            <a:off x="885360" y="2963644"/>
            <a:ext cx="3227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Parallel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E2B61A-4D2B-01A7-6774-BE9AEEF9511C}"/>
              </a:ext>
            </a:extLst>
          </p:cNvPr>
          <p:cNvSpPr txBox="1"/>
          <p:nvPr/>
        </p:nvSpPr>
        <p:spPr>
          <a:xfrm rot="5400000">
            <a:off x="5345311" y="2459504"/>
            <a:ext cx="38823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Not Parallel</a:t>
            </a:r>
          </a:p>
        </p:txBody>
      </p:sp>
    </p:spTree>
    <p:extLst>
      <p:ext uri="{BB962C8B-B14F-4D97-AF65-F5344CB8AC3E}">
        <p14:creationId xmlns:p14="http://schemas.microsoft.com/office/powerpoint/2010/main" val="3636900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5CB84-C80A-80ED-C927-91F83476D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557A0B-8434-338B-7107-91DAF1AFB47B}"/>
              </a:ext>
            </a:extLst>
          </p:cNvPr>
          <p:cNvSpPr/>
          <p:nvPr/>
        </p:nvSpPr>
        <p:spPr>
          <a:xfrm>
            <a:off x="322729" y="1323149"/>
            <a:ext cx="4213950" cy="53645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6D2A11-0E41-8F5E-2D36-0E1D230587DC}"/>
              </a:ext>
            </a:extLst>
          </p:cNvPr>
          <p:cNvSpPr txBox="1"/>
          <p:nvPr/>
        </p:nvSpPr>
        <p:spPr>
          <a:xfrm>
            <a:off x="1066290" y="215153"/>
            <a:ext cx="50297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Parallel Lines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E890ED-6A65-7D74-70C2-79E2CA8F6919}"/>
              </a:ext>
            </a:extLst>
          </p:cNvPr>
          <p:cNvSpPr txBox="1"/>
          <p:nvPr/>
        </p:nvSpPr>
        <p:spPr>
          <a:xfrm>
            <a:off x="6978771" y="353653"/>
            <a:ext cx="3935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Parallel lines are lines which never cross. </a:t>
            </a:r>
          </a:p>
          <a:p>
            <a:pPr algn="ctr"/>
            <a:r>
              <a:rPr lang="en-US" sz="1600" dirty="0"/>
              <a:t>They stay equal distance from each, forever going in the same direction.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4E013A4-805B-E7B7-26A4-2ADD90F3D573}"/>
              </a:ext>
            </a:extLst>
          </p:cNvPr>
          <p:cNvSpPr/>
          <p:nvPr/>
        </p:nvSpPr>
        <p:spPr>
          <a:xfrm>
            <a:off x="7611573" y="1323149"/>
            <a:ext cx="4177014" cy="53645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A9B0AC-A083-8F5F-F2FF-8033D6D7F30B}"/>
              </a:ext>
            </a:extLst>
          </p:cNvPr>
          <p:cNvSpPr txBox="1"/>
          <p:nvPr/>
        </p:nvSpPr>
        <p:spPr>
          <a:xfrm>
            <a:off x="1409572" y="1265732"/>
            <a:ext cx="1835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Parallel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050A87-0B01-3CA9-CA30-2DF7F7297CF4}"/>
              </a:ext>
            </a:extLst>
          </p:cNvPr>
          <p:cNvSpPr txBox="1"/>
          <p:nvPr/>
        </p:nvSpPr>
        <p:spPr>
          <a:xfrm>
            <a:off x="8324799" y="1353466"/>
            <a:ext cx="27505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Not Parallel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11F0901-A13B-4387-5B83-50B523FA3F55}"/>
              </a:ext>
            </a:extLst>
          </p:cNvPr>
          <p:cNvCxnSpPr>
            <a:cxnSpLocks/>
          </p:cNvCxnSpPr>
          <p:nvPr/>
        </p:nvCxnSpPr>
        <p:spPr>
          <a:xfrm flipH="1">
            <a:off x="829237" y="2317376"/>
            <a:ext cx="974325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14FFEF-01CF-27C1-1A88-644B4A09FB28}"/>
              </a:ext>
            </a:extLst>
          </p:cNvPr>
          <p:cNvCxnSpPr>
            <a:cxnSpLocks/>
          </p:cNvCxnSpPr>
          <p:nvPr/>
        </p:nvCxnSpPr>
        <p:spPr>
          <a:xfrm flipH="1">
            <a:off x="829237" y="2607488"/>
            <a:ext cx="974325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E112483-DB15-803C-D33F-9880669B9D07}"/>
              </a:ext>
            </a:extLst>
          </p:cNvPr>
          <p:cNvCxnSpPr>
            <a:cxnSpLocks/>
          </p:cNvCxnSpPr>
          <p:nvPr/>
        </p:nvCxnSpPr>
        <p:spPr>
          <a:xfrm flipH="1">
            <a:off x="2675707" y="2340475"/>
            <a:ext cx="745391" cy="512228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E82CA16-5978-AF67-96E6-1159055B1ECB}"/>
              </a:ext>
            </a:extLst>
          </p:cNvPr>
          <p:cNvCxnSpPr>
            <a:cxnSpLocks/>
          </p:cNvCxnSpPr>
          <p:nvPr/>
        </p:nvCxnSpPr>
        <p:spPr>
          <a:xfrm flipH="1">
            <a:off x="3240687" y="2436057"/>
            <a:ext cx="738796" cy="507696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7ABDB3A-9485-2846-9CC1-E1F924BDDF18}"/>
              </a:ext>
            </a:extLst>
          </p:cNvPr>
          <p:cNvCxnSpPr>
            <a:cxnSpLocks/>
          </p:cNvCxnSpPr>
          <p:nvPr/>
        </p:nvCxnSpPr>
        <p:spPr>
          <a:xfrm>
            <a:off x="1212136" y="3398699"/>
            <a:ext cx="0" cy="706758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C34DFD4-4AA7-0B39-1E12-6510EF27BD44}"/>
              </a:ext>
            </a:extLst>
          </p:cNvPr>
          <p:cNvCxnSpPr>
            <a:cxnSpLocks/>
          </p:cNvCxnSpPr>
          <p:nvPr/>
        </p:nvCxnSpPr>
        <p:spPr>
          <a:xfrm>
            <a:off x="1485568" y="4105457"/>
            <a:ext cx="0" cy="435167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9237E20-9D4A-EDBF-6FBF-5A292DA5156A}"/>
              </a:ext>
            </a:extLst>
          </p:cNvPr>
          <p:cNvCxnSpPr>
            <a:cxnSpLocks/>
          </p:cNvCxnSpPr>
          <p:nvPr/>
        </p:nvCxnSpPr>
        <p:spPr>
          <a:xfrm flipH="1">
            <a:off x="8102011" y="2578347"/>
            <a:ext cx="779956" cy="483622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B315ABC-CD27-DB6F-083B-0D8B00E7836C}"/>
              </a:ext>
            </a:extLst>
          </p:cNvPr>
          <p:cNvCxnSpPr>
            <a:cxnSpLocks/>
          </p:cNvCxnSpPr>
          <p:nvPr/>
        </p:nvCxnSpPr>
        <p:spPr>
          <a:xfrm flipH="1">
            <a:off x="8029387" y="2948915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F2F8175-F43C-DA62-DC93-8BFD39C671A8}"/>
              </a:ext>
            </a:extLst>
          </p:cNvPr>
          <p:cNvCxnSpPr>
            <a:cxnSpLocks/>
          </p:cNvCxnSpPr>
          <p:nvPr/>
        </p:nvCxnSpPr>
        <p:spPr>
          <a:xfrm flipH="1" flipV="1">
            <a:off x="9849347" y="2465293"/>
            <a:ext cx="1513416" cy="378579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A15F8D9-490B-9349-0AE1-B970DD4753BA}"/>
              </a:ext>
            </a:extLst>
          </p:cNvPr>
          <p:cNvCxnSpPr>
            <a:cxnSpLocks/>
          </p:cNvCxnSpPr>
          <p:nvPr/>
        </p:nvCxnSpPr>
        <p:spPr>
          <a:xfrm flipH="1">
            <a:off x="9936931" y="2942635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A7E45BB-5D73-4F1B-F975-7E42244987C4}"/>
              </a:ext>
            </a:extLst>
          </p:cNvPr>
          <p:cNvCxnSpPr>
            <a:cxnSpLocks/>
          </p:cNvCxnSpPr>
          <p:nvPr/>
        </p:nvCxnSpPr>
        <p:spPr>
          <a:xfrm>
            <a:off x="8156496" y="3689285"/>
            <a:ext cx="0" cy="479302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F579F11-871F-3B86-D3CF-FB88C00248A1}"/>
              </a:ext>
            </a:extLst>
          </p:cNvPr>
          <p:cNvCxnSpPr>
            <a:cxnSpLocks/>
          </p:cNvCxnSpPr>
          <p:nvPr/>
        </p:nvCxnSpPr>
        <p:spPr>
          <a:xfrm flipH="1">
            <a:off x="8299482" y="3986446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C207C5C-A76F-5BED-2147-1B36230B08C2}"/>
              </a:ext>
            </a:extLst>
          </p:cNvPr>
          <p:cNvCxnSpPr>
            <a:cxnSpLocks/>
          </p:cNvCxnSpPr>
          <p:nvPr/>
        </p:nvCxnSpPr>
        <p:spPr>
          <a:xfrm flipH="1" flipV="1">
            <a:off x="5081965" y="3064029"/>
            <a:ext cx="1947805" cy="684930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92A7304-50E3-D3C7-F599-F39E36E409FB}"/>
              </a:ext>
            </a:extLst>
          </p:cNvPr>
          <p:cNvCxnSpPr>
            <a:cxnSpLocks/>
          </p:cNvCxnSpPr>
          <p:nvPr/>
        </p:nvCxnSpPr>
        <p:spPr>
          <a:xfrm rot="3232225" flipV="1">
            <a:off x="5320418" y="3392604"/>
            <a:ext cx="1037133" cy="712711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28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1BC39-A77E-67DC-1C28-E1953F0F8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0725ABD-4BE8-A313-B1C6-E680FF1DA551}"/>
              </a:ext>
            </a:extLst>
          </p:cNvPr>
          <p:cNvSpPr/>
          <p:nvPr/>
        </p:nvSpPr>
        <p:spPr>
          <a:xfrm>
            <a:off x="322729" y="1323149"/>
            <a:ext cx="4213950" cy="53645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8F9F04-E01D-B037-37A0-E6DCA231EC1A}"/>
              </a:ext>
            </a:extLst>
          </p:cNvPr>
          <p:cNvSpPr txBox="1"/>
          <p:nvPr/>
        </p:nvSpPr>
        <p:spPr>
          <a:xfrm>
            <a:off x="1066290" y="215153"/>
            <a:ext cx="50297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Parallel Lines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0EDA01-0BF1-31B9-B429-882A11BD109D}"/>
              </a:ext>
            </a:extLst>
          </p:cNvPr>
          <p:cNvSpPr txBox="1"/>
          <p:nvPr/>
        </p:nvSpPr>
        <p:spPr>
          <a:xfrm>
            <a:off x="6978771" y="353653"/>
            <a:ext cx="3935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Parallel lines are lines which never cross. </a:t>
            </a:r>
          </a:p>
          <a:p>
            <a:pPr algn="ctr"/>
            <a:r>
              <a:rPr lang="en-US" sz="1600" dirty="0"/>
              <a:t>They stay equal distance from each, forever going in the same direction.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EBA4249-35A7-538A-F47D-C1BF46631911}"/>
              </a:ext>
            </a:extLst>
          </p:cNvPr>
          <p:cNvSpPr/>
          <p:nvPr/>
        </p:nvSpPr>
        <p:spPr>
          <a:xfrm>
            <a:off x="7611573" y="1323149"/>
            <a:ext cx="4177014" cy="53645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B1B561-5D5B-E203-CD1C-C263E28B9B79}"/>
              </a:ext>
            </a:extLst>
          </p:cNvPr>
          <p:cNvSpPr txBox="1"/>
          <p:nvPr/>
        </p:nvSpPr>
        <p:spPr>
          <a:xfrm>
            <a:off x="1409572" y="1265732"/>
            <a:ext cx="1835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Parallel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9C2F3F-2DDB-CB33-B09A-B06735FB57DC}"/>
              </a:ext>
            </a:extLst>
          </p:cNvPr>
          <p:cNvSpPr txBox="1"/>
          <p:nvPr/>
        </p:nvSpPr>
        <p:spPr>
          <a:xfrm>
            <a:off x="8324799" y="1353466"/>
            <a:ext cx="27505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Not Parallel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B4D33C4-902D-DB5C-05D9-36AF3D298F2A}"/>
              </a:ext>
            </a:extLst>
          </p:cNvPr>
          <p:cNvCxnSpPr>
            <a:cxnSpLocks/>
          </p:cNvCxnSpPr>
          <p:nvPr/>
        </p:nvCxnSpPr>
        <p:spPr>
          <a:xfrm flipH="1">
            <a:off x="829237" y="2317376"/>
            <a:ext cx="974325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2EFBF97-DB83-252F-0858-A6CA2E5257FE}"/>
              </a:ext>
            </a:extLst>
          </p:cNvPr>
          <p:cNvCxnSpPr>
            <a:cxnSpLocks/>
          </p:cNvCxnSpPr>
          <p:nvPr/>
        </p:nvCxnSpPr>
        <p:spPr>
          <a:xfrm flipH="1">
            <a:off x="829237" y="2607488"/>
            <a:ext cx="974325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C72FBFD-0062-08D7-9236-9B181E0437DD}"/>
              </a:ext>
            </a:extLst>
          </p:cNvPr>
          <p:cNvCxnSpPr>
            <a:cxnSpLocks/>
          </p:cNvCxnSpPr>
          <p:nvPr/>
        </p:nvCxnSpPr>
        <p:spPr>
          <a:xfrm flipH="1">
            <a:off x="2675707" y="2340475"/>
            <a:ext cx="745391" cy="512228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E774F5F-11AB-5417-35A0-241FE2097379}"/>
              </a:ext>
            </a:extLst>
          </p:cNvPr>
          <p:cNvCxnSpPr>
            <a:cxnSpLocks/>
          </p:cNvCxnSpPr>
          <p:nvPr/>
        </p:nvCxnSpPr>
        <p:spPr>
          <a:xfrm flipH="1">
            <a:off x="3240687" y="2436057"/>
            <a:ext cx="738796" cy="507696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983584C-F39E-B276-8FC7-6410EE488B03}"/>
              </a:ext>
            </a:extLst>
          </p:cNvPr>
          <p:cNvCxnSpPr>
            <a:cxnSpLocks/>
          </p:cNvCxnSpPr>
          <p:nvPr/>
        </p:nvCxnSpPr>
        <p:spPr>
          <a:xfrm>
            <a:off x="1212136" y="3398699"/>
            <a:ext cx="0" cy="706758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02C278A-4C24-5B43-8947-221725DF598E}"/>
              </a:ext>
            </a:extLst>
          </p:cNvPr>
          <p:cNvCxnSpPr>
            <a:cxnSpLocks/>
          </p:cNvCxnSpPr>
          <p:nvPr/>
        </p:nvCxnSpPr>
        <p:spPr>
          <a:xfrm>
            <a:off x="1485568" y="4105457"/>
            <a:ext cx="0" cy="435167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A98FF0-BC58-2EF7-9DE6-F299566F5231}"/>
              </a:ext>
            </a:extLst>
          </p:cNvPr>
          <p:cNvCxnSpPr>
            <a:cxnSpLocks/>
          </p:cNvCxnSpPr>
          <p:nvPr/>
        </p:nvCxnSpPr>
        <p:spPr>
          <a:xfrm flipH="1">
            <a:off x="8102011" y="2578347"/>
            <a:ext cx="779956" cy="483622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BC355D8-899F-A23C-5F71-85EF197A453A}"/>
              </a:ext>
            </a:extLst>
          </p:cNvPr>
          <p:cNvCxnSpPr>
            <a:cxnSpLocks/>
          </p:cNvCxnSpPr>
          <p:nvPr/>
        </p:nvCxnSpPr>
        <p:spPr>
          <a:xfrm flipH="1">
            <a:off x="8029387" y="2948915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156ABD0-45FA-0BF3-9D7E-D3D15BBF61C1}"/>
              </a:ext>
            </a:extLst>
          </p:cNvPr>
          <p:cNvCxnSpPr>
            <a:cxnSpLocks/>
          </p:cNvCxnSpPr>
          <p:nvPr/>
        </p:nvCxnSpPr>
        <p:spPr>
          <a:xfrm flipH="1" flipV="1">
            <a:off x="9849347" y="2465293"/>
            <a:ext cx="1513416" cy="378579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D1ADDA3-962C-B6A6-93B5-4A138B706590}"/>
              </a:ext>
            </a:extLst>
          </p:cNvPr>
          <p:cNvCxnSpPr>
            <a:cxnSpLocks/>
          </p:cNvCxnSpPr>
          <p:nvPr/>
        </p:nvCxnSpPr>
        <p:spPr>
          <a:xfrm flipH="1">
            <a:off x="9936931" y="2942635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231D558-B912-7355-6C9E-DB1413FD0AFD}"/>
              </a:ext>
            </a:extLst>
          </p:cNvPr>
          <p:cNvCxnSpPr>
            <a:cxnSpLocks/>
          </p:cNvCxnSpPr>
          <p:nvPr/>
        </p:nvCxnSpPr>
        <p:spPr>
          <a:xfrm>
            <a:off x="8156496" y="3689285"/>
            <a:ext cx="0" cy="479302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86B0D3A-D4FC-44C2-1AD3-E0643D11EB2D}"/>
              </a:ext>
            </a:extLst>
          </p:cNvPr>
          <p:cNvCxnSpPr>
            <a:cxnSpLocks/>
          </p:cNvCxnSpPr>
          <p:nvPr/>
        </p:nvCxnSpPr>
        <p:spPr>
          <a:xfrm flipH="1">
            <a:off x="8299482" y="3986446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8F2B491-B8B7-3FC2-8C60-0075477DD3E7}"/>
              </a:ext>
            </a:extLst>
          </p:cNvPr>
          <p:cNvCxnSpPr>
            <a:cxnSpLocks/>
          </p:cNvCxnSpPr>
          <p:nvPr/>
        </p:nvCxnSpPr>
        <p:spPr>
          <a:xfrm flipH="1" flipV="1">
            <a:off x="2339226" y="3609099"/>
            <a:ext cx="1947805" cy="684930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5F99538-B090-1D9C-19D1-29B0D3422378}"/>
              </a:ext>
            </a:extLst>
          </p:cNvPr>
          <p:cNvCxnSpPr>
            <a:cxnSpLocks/>
          </p:cNvCxnSpPr>
          <p:nvPr/>
        </p:nvCxnSpPr>
        <p:spPr>
          <a:xfrm rot="3232225" flipV="1">
            <a:off x="2577679" y="3937674"/>
            <a:ext cx="1037133" cy="712711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917B8F0A-D831-1D02-4CA0-DAEF8026F047}"/>
              </a:ext>
            </a:extLst>
          </p:cNvPr>
          <p:cNvCxnSpPr>
            <a:cxnSpLocks/>
          </p:cNvCxnSpPr>
          <p:nvPr/>
        </p:nvCxnSpPr>
        <p:spPr>
          <a:xfrm flipH="1" flipV="1">
            <a:off x="6247377" y="2623272"/>
            <a:ext cx="185184" cy="2396963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45BA927-F9A6-A0FF-F003-78D012C179FD}"/>
              </a:ext>
            </a:extLst>
          </p:cNvPr>
          <p:cNvCxnSpPr>
            <a:cxnSpLocks/>
          </p:cNvCxnSpPr>
          <p:nvPr/>
        </p:nvCxnSpPr>
        <p:spPr>
          <a:xfrm>
            <a:off x="6446008" y="2048501"/>
            <a:ext cx="103479" cy="1350198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00B13FD-A1F0-0E8B-42BA-E36076847B87}"/>
              </a:ext>
            </a:extLst>
          </p:cNvPr>
          <p:cNvCxnSpPr>
            <a:cxnSpLocks/>
          </p:cNvCxnSpPr>
          <p:nvPr/>
        </p:nvCxnSpPr>
        <p:spPr>
          <a:xfrm>
            <a:off x="5600588" y="2258901"/>
            <a:ext cx="262331" cy="3422905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4500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B5CBB-5AD6-AC15-4846-9343BD574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C69A4E8-F564-5898-F6AB-BD90423EB1C8}"/>
              </a:ext>
            </a:extLst>
          </p:cNvPr>
          <p:cNvSpPr/>
          <p:nvPr/>
        </p:nvSpPr>
        <p:spPr>
          <a:xfrm>
            <a:off x="322729" y="1323149"/>
            <a:ext cx="4213950" cy="53645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126B4D-7486-3072-177D-477E854887CD}"/>
              </a:ext>
            </a:extLst>
          </p:cNvPr>
          <p:cNvSpPr txBox="1"/>
          <p:nvPr/>
        </p:nvSpPr>
        <p:spPr>
          <a:xfrm>
            <a:off x="1066290" y="215153"/>
            <a:ext cx="50297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Parallel Lines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E2B7CF-84A7-6811-9657-AACD96F79742}"/>
              </a:ext>
            </a:extLst>
          </p:cNvPr>
          <p:cNvSpPr txBox="1"/>
          <p:nvPr/>
        </p:nvSpPr>
        <p:spPr>
          <a:xfrm>
            <a:off x="6978771" y="353653"/>
            <a:ext cx="3935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Parallel lines are lines which never cross. </a:t>
            </a:r>
          </a:p>
          <a:p>
            <a:pPr algn="ctr"/>
            <a:r>
              <a:rPr lang="en-US" sz="1600" dirty="0"/>
              <a:t>They stay equal distance from each, forever going in the same direction. </a:t>
            </a:r>
          </a:p>
        </p:txBody>
      </p:sp>
      <p:sp>
        <p:nvSpPr>
          <p:cNvPr id="10" name="Rounded Rectangle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B1C4F60-EB95-2951-D426-83769AEF9B88}"/>
              </a:ext>
            </a:extLst>
          </p:cNvPr>
          <p:cNvSpPr/>
          <p:nvPr/>
        </p:nvSpPr>
        <p:spPr>
          <a:xfrm>
            <a:off x="7611573" y="1323149"/>
            <a:ext cx="4177014" cy="53645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D8652D-8FD9-686B-4D25-AF467D398DDE}"/>
              </a:ext>
            </a:extLst>
          </p:cNvPr>
          <p:cNvSpPr txBox="1"/>
          <p:nvPr/>
        </p:nvSpPr>
        <p:spPr>
          <a:xfrm>
            <a:off x="1409572" y="1265732"/>
            <a:ext cx="1835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Parallel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235E3F-5B98-3A1B-FAB0-9FD3504BD67E}"/>
              </a:ext>
            </a:extLst>
          </p:cNvPr>
          <p:cNvSpPr txBox="1"/>
          <p:nvPr/>
        </p:nvSpPr>
        <p:spPr>
          <a:xfrm>
            <a:off x="8324799" y="1353466"/>
            <a:ext cx="27505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Not Parallel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BB7E91-3168-7239-A91D-7CC3B3490442}"/>
              </a:ext>
            </a:extLst>
          </p:cNvPr>
          <p:cNvCxnSpPr>
            <a:cxnSpLocks/>
          </p:cNvCxnSpPr>
          <p:nvPr/>
        </p:nvCxnSpPr>
        <p:spPr>
          <a:xfrm flipH="1">
            <a:off x="829237" y="2317376"/>
            <a:ext cx="974325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288EA10-9270-ED28-B02D-D99E0EFFD793}"/>
              </a:ext>
            </a:extLst>
          </p:cNvPr>
          <p:cNvCxnSpPr>
            <a:cxnSpLocks/>
          </p:cNvCxnSpPr>
          <p:nvPr/>
        </p:nvCxnSpPr>
        <p:spPr>
          <a:xfrm flipH="1">
            <a:off x="829237" y="2607488"/>
            <a:ext cx="974325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5CF1534-26E6-E0D6-D403-231F1DAB95C9}"/>
              </a:ext>
            </a:extLst>
          </p:cNvPr>
          <p:cNvCxnSpPr>
            <a:cxnSpLocks/>
          </p:cNvCxnSpPr>
          <p:nvPr/>
        </p:nvCxnSpPr>
        <p:spPr>
          <a:xfrm flipH="1">
            <a:off x="2675707" y="2340475"/>
            <a:ext cx="745391" cy="512228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F629892-BF05-04DC-2D15-0B99EF467942}"/>
              </a:ext>
            </a:extLst>
          </p:cNvPr>
          <p:cNvCxnSpPr>
            <a:cxnSpLocks/>
          </p:cNvCxnSpPr>
          <p:nvPr/>
        </p:nvCxnSpPr>
        <p:spPr>
          <a:xfrm flipH="1">
            <a:off x="3240687" y="2436057"/>
            <a:ext cx="738796" cy="507696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4737880-23E8-AB95-014F-F4C2D4311C5C}"/>
              </a:ext>
            </a:extLst>
          </p:cNvPr>
          <p:cNvCxnSpPr>
            <a:cxnSpLocks/>
          </p:cNvCxnSpPr>
          <p:nvPr/>
        </p:nvCxnSpPr>
        <p:spPr>
          <a:xfrm>
            <a:off x="1212136" y="3398699"/>
            <a:ext cx="0" cy="706758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4A63C0C-E0B9-5A6C-F5F3-C1D3819582ED}"/>
              </a:ext>
            </a:extLst>
          </p:cNvPr>
          <p:cNvCxnSpPr>
            <a:cxnSpLocks/>
          </p:cNvCxnSpPr>
          <p:nvPr/>
        </p:nvCxnSpPr>
        <p:spPr>
          <a:xfrm>
            <a:off x="1485568" y="4105457"/>
            <a:ext cx="0" cy="435167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3F793B0-55B9-5554-5CF8-F5EC173DBF50}"/>
              </a:ext>
            </a:extLst>
          </p:cNvPr>
          <p:cNvCxnSpPr>
            <a:cxnSpLocks/>
          </p:cNvCxnSpPr>
          <p:nvPr/>
        </p:nvCxnSpPr>
        <p:spPr>
          <a:xfrm flipH="1">
            <a:off x="8102011" y="2578347"/>
            <a:ext cx="779956" cy="483622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F4A4C88-03B4-3B03-4686-FAF7C9CAB0A1}"/>
              </a:ext>
            </a:extLst>
          </p:cNvPr>
          <p:cNvCxnSpPr>
            <a:cxnSpLocks/>
          </p:cNvCxnSpPr>
          <p:nvPr/>
        </p:nvCxnSpPr>
        <p:spPr>
          <a:xfrm flipH="1">
            <a:off x="8029387" y="2948915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27FE3E0-DDF1-6B47-E3DB-69904FBB0917}"/>
              </a:ext>
            </a:extLst>
          </p:cNvPr>
          <p:cNvCxnSpPr>
            <a:cxnSpLocks/>
          </p:cNvCxnSpPr>
          <p:nvPr/>
        </p:nvCxnSpPr>
        <p:spPr>
          <a:xfrm flipH="1" flipV="1">
            <a:off x="9849347" y="2465293"/>
            <a:ext cx="1513416" cy="378579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A094DE-D318-AF68-903E-D0CE0E14E051}"/>
              </a:ext>
            </a:extLst>
          </p:cNvPr>
          <p:cNvCxnSpPr>
            <a:cxnSpLocks/>
          </p:cNvCxnSpPr>
          <p:nvPr/>
        </p:nvCxnSpPr>
        <p:spPr>
          <a:xfrm flipH="1">
            <a:off x="9936931" y="2942635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0C3B3D2-AFEE-8049-2DFF-6C82B574913A}"/>
              </a:ext>
            </a:extLst>
          </p:cNvPr>
          <p:cNvCxnSpPr>
            <a:cxnSpLocks/>
          </p:cNvCxnSpPr>
          <p:nvPr/>
        </p:nvCxnSpPr>
        <p:spPr>
          <a:xfrm>
            <a:off x="8156496" y="3689285"/>
            <a:ext cx="0" cy="479302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1DFF813-F83E-FDBA-8D71-2333708CB6AF}"/>
              </a:ext>
            </a:extLst>
          </p:cNvPr>
          <p:cNvCxnSpPr>
            <a:cxnSpLocks/>
          </p:cNvCxnSpPr>
          <p:nvPr/>
        </p:nvCxnSpPr>
        <p:spPr>
          <a:xfrm flipH="1">
            <a:off x="8299482" y="3986446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346AB53-FCA6-848B-FA9F-C0D3134F1138}"/>
              </a:ext>
            </a:extLst>
          </p:cNvPr>
          <p:cNvCxnSpPr>
            <a:cxnSpLocks/>
          </p:cNvCxnSpPr>
          <p:nvPr/>
        </p:nvCxnSpPr>
        <p:spPr>
          <a:xfrm flipH="1" flipV="1">
            <a:off x="2339226" y="3609099"/>
            <a:ext cx="1947805" cy="684930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E21631-56CE-5733-8361-FF719D0DD4EF}"/>
              </a:ext>
            </a:extLst>
          </p:cNvPr>
          <p:cNvCxnSpPr>
            <a:cxnSpLocks/>
          </p:cNvCxnSpPr>
          <p:nvPr/>
        </p:nvCxnSpPr>
        <p:spPr>
          <a:xfrm rot="3232225" flipV="1">
            <a:off x="2577679" y="3937674"/>
            <a:ext cx="1037133" cy="712711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3370CB26-D0D4-7081-A8E0-D88B185D47D5}"/>
              </a:ext>
            </a:extLst>
          </p:cNvPr>
          <p:cNvCxnSpPr>
            <a:cxnSpLocks/>
          </p:cNvCxnSpPr>
          <p:nvPr/>
        </p:nvCxnSpPr>
        <p:spPr>
          <a:xfrm flipV="1">
            <a:off x="5495056" y="2623272"/>
            <a:ext cx="752321" cy="2680818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66EE004-8BD4-9ADE-E4B3-81A0B9632381}"/>
              </a:ext>
            </a:extLst>
          </p:cNvPr>
          <p:cNvCxnSpPr>
            <a:cxnSpLocks/>
          </p:cNvCxnSpPr>
          <p:nvPr/>
        </p:nvCxnSpPr>
        <p:spPr>
          <a:xfrm flipH="1">
            <a:off x="5571622" y="3718327"/>
            <a:ext cx="886059" cy="67501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AFC519F-CFEA-2832-90E1-4B3247E7C8D7}"/>
              </a:ext>
            </a:extLst>
          </p:cNvPr>
          <p:cNvCxnSpPr>
            <a:cxnSpLocks/>
          </p:cNvCxnSpPr>
          <p:nvPr/>
        </p:nvCxnSpPr>
        <p:spPr>
          <a:xfrm flipH="1" flipV="1">
            <a:off x="1783747" y="5272362"/>
            <a:ext cx="58565" cy="758041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64F6AC6-73C0-A85C-B87D-8DAA44531D00}"/>
              </a:ext>
            </a:extLst>
          </p:cNvPr>
          <p:cNvCxnSpPr>
            <a:cxnSpLocks/>
          </p:cNvCxnSpPr>
          <p:nvPr/>
        </p:nvCxnSpPr>
        <p:spPr>
          <a:xfrm>
            <a:off x="1846565" y="5090590"/>
            <a:ext cx="32725" cy="427001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D80385C-251D-2579-9ED9-0A2184711E1D}"/>
              </a:ext>
            </a:extLst>
          </p:cNvPr>
          <p:cNvCxnSpPr>
            <a:cxnSpLocks/>
          </p:cNvCxnSpPr>
          <p:nvPr/>
        </p:nvCxnSpPr>
        <p:spPr>
          <a:xfrm>
            <a:off x="1579200" y="5157129"/>
            <a:ext cx="82962" cy="1082496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854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0D3BB-3975-5383-FF46-5639BBDB5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B4C7334-4FC0-88B3-A28D-A9E4DD5BF4D3}"/>
              </a:ext>
            </a:extLst>
          </p:cNvPr>
          <p:cNvSpPr/>
          <p:nvPr/>
        </p:nvSpPr>
        <p:spPr>
          <a:xfrm>
            <a:off x="331694" y="1323149"/>
            <a:ext cx="5568188" cy="53645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F1B32C-43A0-5A55-867F-B16A7DEE83B0}"/>
              </a:ext>
            </a:extLst>
          </p:cNvPr>
          <p:cNvSpPr txBox="1"/>
          <p:nvPr/>
        </p:nvSpPr>
        <p:spPr>
          <a:xfrm>
            <a:off x="1066290" y="215153"/>
            <a:ext cx="50297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Parallel Lines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1DBB11-CC66-CDC7-F6A6-A5F7EA2AEAE7}"/>
              </a:ext>
            </a:extLst>
          </p:cNvPr>
          <p:cNvSpPr txBox="1"/>
          <p:nvPr/>
        </p:nvSpPr>
        <p:spPr>
          <a:xfrm>
            <a:off x="6978771" y="353653"/>
            <a:ext cx="3935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Parallel lines are lines which never cross. </a:t>
            </a:r>
          </a:p>
          <a:p>
            <a:pPr algn="ctr"/>
            <a:r>
              <a:rPr lang="en-US" sz="1600" dirty="0"/>
              <a:t>They stay equal distance from each, forever going in the same direction. </a:t>
            </a:r>
          </a:p>
        </p:txBody>
      </p:sp>
      <p:sp>
        <p:nvSpPr>
          <p:cNvPr id="10" name="Rounded Rectangle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C79D766-BE49-4050-3AD0-141909E2B1F9}"/>
              </a:ext>
            </a:extLst>
          </p:cNvPr>
          <p:cNvSpPr/>
          <p:nvPr/>
        </p:nvSpPr>
        <p:spPr>
          <a:xfrm>
            <a:off x="6271438" y="1323149"/>
            <a:ext cx="5508184" cy="53645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2AE8B7-4813-90F1-40F8-189DB004A918}"/>
              </a:ext>
            </a:extLst>
          </p:cNvPr>
          <p:cNvSpPr txBox="1"/>
          <p:nvPr/>
        </p:nvSpPr>
        <p:spPr>
          <a:xfrm>
            <a:off x="2081927" y="1265732"/>
            <a:ext cx="1835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Parallel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E8B925-AADD-FCAA-F276-AA8F8D106F3E}"/>
              </a:ext>
            </a:extLst>
          </p:cNvPr>
          <p:cNvSpPr txBox="1"/>
          <p:nvPr/>
        </p:nvSpPr>
        <p:spPr>
          <a:xfrm>
            <a:off x="7571763" y="1353466"/>
            <a:ext cx="27505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Not Parallel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7C40BFF-2E28-8CA1-69B4-F6918250BFA1}"/>
              </a:ext>
            </a:extLst>
          </p:cNvPr>
          <p:cNvCxnSpPr>
            <a:cxnSpLocks/>
          </p:cNvCxnSpPr>
          <p:nvPr/>
        </p:nvCxnSpPr>
        <p:spPr>
          <a:xfrm flipH="1">
            <a:off x="829237" y="2317376"/>
            <a:ext cx="974325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5290E2B-C857-B12F-79BF-C69FCBCD58EF}"/>
              </a:ext>
            </a:extLst>
          </p:cNvPr>
          <p:cNvCxnSpPr>
            <a:cxnSpLocks/>
          </p:cNvCxnSpPr>
          <p:nvPr/>
        </p:nvCxnSpPr>
        <p:spPr>
          <a:xfrm flipH="1">
            <a:off x="829237" y="2607488"/>
            <a:ext cx="974325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13BA40A-3CEC-F82B-2E42-AE86353B8C7A}"/>
              </a:ext>
            </a:extLst>
          </p:cNvPr>
          <p:cNvCxnSpPr>
            <a:cxnSpLocks/>
          </p:cNvCxnSpPr>
          <p:nvPr/>
        </p:nvCxnSpPr>
        <p:spPr>
          <a:xfrm flipH="1">
            <a:off x="3652862" y="2340475"/>
            <a:ext cx="745391" cy="512228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D188128-D369-7256-82C8-3889F0A0ED9F}"/>
              </a:ext>
            </a:extLst>
          </p:cNvPr>
          <p:cNvCxnSpPr>
            <a:cxnSpLocks/>
          </p:cNvCxnSpPr>
          <p:nvPr/>
        </p:nvCxnSpPr>
        <p:spPr>
          <a:xfrm flipH="1">
            <a:off x="4217842" y="2436057"/>
            <a:ext cx="738796" cy="507696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E37D240-83C1-826A-E945-0323F1A65E9C}"/>
              </a:ext>
            </a:extLst>
          </p:cNvPr>
          <p:cNvCxnSpPr>
            <a:cxnSpLocks/>
          </p:cNvCxnSpPr>
          <p:nvPr/>
        </p:nvCxnSpPr>
        <p:spPr>
          <a:xfrm>
            <a:off x="1212136" y="3398699"/>
            <a:ext cx="0" cy="706758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30894A1-54BF-736B-8121-F98CE3D6964B}"/>
              </a:ext>
            </a:extLst>
          </p:cNvPr>
          <p:cNvCxnSpPr>
            <a:cxnSpLocks/>
          </p:cNvCxnSpPr>
          <p:nvPr/>
        </p:nvCxnSpPr>
        <p:spPr>
          <a:xfrm>
            <a:off x="1485568" y="4105457"/>
            <a:ext cx="0" cy="435167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2F51976-4CFB-BBE3-4D47-40B6257FEC03}"/>
              </a:ext>
            </a:extLst>
          </p:cNvPr>
          <p:cNvCxnSpPr>
            <a:cxnSpLocks/>
          </p:cNvCxnSpPr>
          <p:nvPr/>
        </p:nvCxnSpPr>
        <p:spPr>
          <a:xfrm flipH="1">
            <a:off x="7528269" y="2578347"/>
            <a:ext cx="779956" cy="483622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9C52250-D7A6-1E5D-7782-DAD67062BB1B}"/>
              </a:ext>
            </a:extLst>
          </p:cNvPr>
          <p:cNvCxnSpPr>
            <a:cxnSpLocks/>
          </p:cNvCxnSpPr>
          <p:nvPr/>
        </p:nvCxnSpPr>
        <p:spPr>
          <a:xfrm flipH="1">
            <a:off x="7455645" y="2948915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06F717F-42F5-0FFA-D5D7-6A50F18A6AA4}"/>
              </a:ext>
            </a:extLst>
          </p:cNvPr>
          <p:cNvCxnSpPr>
            <a:cxnSpLocks/>
          </p:cNvCxnSpPr>
          <p:nvPr/>
        </p:nvCxnSpPr>
        <p:spPr>
          <a:xfrm flipH="1" flipV="1">
            <a:off x="9849347" y="2465293"/>
            <a:ext cx="1513416" cy="378579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40F26E6-B4F9-8EF6-488C-7796155D741F}"/>
              </a:ext>
            </a:extLst>
          </p:cNvPr>
          <p:cNvCxnSpPr>
            <a:cxnSpLocks/>
          </p:cNvCxnSpPr>
          <p:nvPr/>
        </p:nvCxnSpPr>
        <p:spPr>
          <a:xfrm flipH="1">
            <a:off x="9936931" y="2942635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6388DAE-80B6-3C30-5F19-C6207FC8CD67}"/>
              </a:ext>
            </a:extLst>
          </p:cNvPr>
          <p:cNvCxnSpPr>
            <a:cxnSpLocks/>
          </p:cNvCxnSpPr>
          <p:nvPr/>
        </p:nvCxnSpPr>
        <p:spPr>
          <a:xfrm>
            <a:off x="7268292" y="4433949"/>
            <a:ext cx="0" cy="479302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B3AB150-1275-333F-3855-88650D61724F}"/>
              </a:ext>
            </a:extLst>
          </p:cNvPr>
          <p:cNvCxnSpPr>
            <a:cxnSpLocks/>
          </p:cNvCxnSpPr>
          <p:nvPr/>
        </p:nvCxnSpPr>
        <p:spPr>
          <a:xfrm flipH="1">
            <a:off x="7411278" y="4731110"/>
            <a:ext cx="1028607" cy="0"/>
          </a:xfrm>
          <a:prstGeom prst="straightConnector1">
            <a:avLst/>
          </a:prstGeom>
          <a:ln w="57150" cap="rnd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18D1A81-C28D-356F-3C26-1957C9588570}"/>
              </a:ext>
            </a:extLst>
          </p:cNvPr>
          <p:cNvCxnSpPr>
            <a:cxnSpLocks/>
          </p:cNvCxnSpPr>
          <p:nvPr/>
        </p:nvCxnSpPr>
        <p:spPr>
          <a:xfrm flipH="1" flipV="1">
            <a:off x="3038474" y="3609099"/>
            <a:ext cx="1947805" cy="684930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4F1C07-6C2C-CF2E-9B71-272CA59A68CE}"/>
              </a:ext>
            </a:extLst>
          </p:cNvPr>
          <p:cNvCxnSpPr>
            <a:cxnSpLocks/>
          </p:cNvCxnSpPr>
          <p:nvPr/>
        </p:nvCxnSpPr>
        <p:spPr>
          <a:xfrm rot="3232225" flipV="1">
            <a:off x="3276927" y="3937674"/>
            <a:ext cx="1037133" cy="712711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CEA32BE8-C4EE-3D02-2919-CEC073BC57CE}"/>
              </a:ext>
            </a:extLst>
          </p:cNvPr>
          <p:cNvCxnSpPr>
            <a:cxnSpLocks/>
          </p:cNvCxnSpPr>
          <p:nvPr/>
        </p:nvCxnSpPr>
        <p:spPr>
          <a:xfrm flipV="1">
            <a:off x="9882341" y="3854464"/>
            <a:ext cx="471404" cy="1679798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11614C4-1A13-F58A-DD61-44B85F99073F}"/>
              </a:ext>
            </a:extLst>
          </p:cNvPr>
          <p:cNvCxnSpPr>
            <a:cxnSpLocks/>
          </p:cNvCxnSpPr>
          <p:nvPr/>
        </p:nvCxnSpPr>
        <p:spPr>
          <a:xfrm flipH="1">
            <a:off x="9930317" y="4540624"/>
            <a:ext cx="555204" cy="42296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CCBE91A-CA04-606D-A447-1E340403BE8F}"/>
              </a:ext>
            </a:extLst>
          </p:cNvPr>
          <p:cNvCxnSpPr>
            <a:cxnSpLocks/>
          </p:cNvCxnSpPr>
          <p:nvPr/>
        </p:nvCxnSpPr>
        <p:spPr>
          <a:xfrm flipH="1" flipV="1">
            <a:off x="2617466" y="5272362"/>
            <a:ext cx="58565" cy="758041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AAACAB6-51EB-4C51-731A-7C25026578F3}"/>
              </a:ext>
            </a:extLst>
          </p:cNvPr>
          <p:cNvCxnSpPr>
            <a:cxnSpLocks/>
          </p:cNvCxnSpPr>
          <p:nvPr/>
        </p:nvCxnSpPr>
        <p:spPr>
          <a:xfrm>
            <a:off x="2680284" y="5090590"/>
            <a:ext cx="32725" cy="427001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F51038A-DF1D-BB2F-037F-5914361E44AF}"/>
              </a:ext>
            </a:extLst>
          </p:cNvPr>
          <p:cNvCxnSpPr>
            <a:cxnSpLocks/>
          </p:cNvCxnSpPr>
          <p:nvPr/>
        </p:nvCxnSpPr>
        <p:spPr>
          <a:xfrm>
            <a:off x="2412919" y="5157129"/>
            <a:ext cx="82962" cy="1082496"/>
          </a:xfrm>
          <a:prstGeom prst="straightConnector1">
            <a:avLst/>
          </a:prstGeom>
          <a:ln w="57150" cap="rnd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569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A93B417-A50D-2DB0-9A3A-84FE36F78016}"/>
              </a:ext>
            </a:extLst>
          </p:cNvPr>
          <p:cNvGrpSpPr/>
          <p:nvPr/>
        </p:nvGrpSpPr>
        <p:grpSpPr>
          <a:xfrm>
            <a:off x="6078179" y="260724"/>
            <a:ext cx="4759809" cy="4759809"/>
            <a:chOff x="5793366" y="593233"/>
            <a:chExt cx="5779911" cy="5779911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BFD1CBA-733F-F278-2BA7-D26310D3A2F1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BA5E31B-2528-CE08-6BA6-EEF142D1BB1C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4428E82-33DF-6FBD-7BF1-EBE7F9556C0D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7D80EED-86B9-4148-C0F2-6835A76556C8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8D5C907-8C57-078A-8E3F-78FC5A158C1D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6ACAB73-1815-BF71-0C06-EA4CA1F9E824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67FC442-59B8-F666-A3C4-830AE7ACF9B3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618F571-01C4-19DC-82D1-67D07A0103A5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E44BDB-302B-A1FA-3848-F5F27428F904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6EAC0EB-AA87-EF52-2F9C-BE5F1DAF43D0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6A9617-4558-C14F-B326-0A97A07DF8C3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CA76E0-E928-A73A-5795-1524F064A1C0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FC54946-34EB-0296-B2A5-0E0E3C4FB59D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C2E4723-4290-A8BF-EEE4-18E9113D425A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AEA431-BFF2-6FE1-3E44-7B8210A1C648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85E1D89-E266-6D80-8EED-1D3E897960D4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390130A-56B3-A31D-2722-9AE2D7E963FE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40B2D74-23D3-7D7D-3F51-5E608D150FAD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6291D94-4924-C4EB-937E-AE59CF98D239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16F1161-2C2A-625C-8CEA-7B4F3CFC9012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AE20DC4-DBF4-423F-9154-865B11C906F0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12340F8-B7E0-A7F0-F04C-793AF15CB62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DDDF66C-25FE-9405-AC70-A159EE09363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CF427C-A6DA-8491-AAD8-8F9A7FFAC14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657FB08-AD20-86AE-0D6D-EFF039E7058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9068CCD-B11D-AABF-C973-E41D22A5949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D477530-AF5D-3F8C-07BE-0BE5953CAEA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7072653-6754-A6AA-CECA-1ADCB4702E1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75D3531-7C17-E00C-4BD2-BE2CC610AD3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7C4DBE-6979-FB62-14C1-9D52A63C028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6CDC77E-79C5-282E-4015-6650419BA0B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47234B4-EE35-C320-543E-91191A903B6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A1AD59E-63E1-6859-443C-E8292609CF3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9363C55-0C48-A8DB-099B-99DD12E3C22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178CF49-A29E-A2BA-73B9-9117BB610FB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A278F8F-6DC3-72DA-42F0-F104CDEB06F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3630CB-FF3E-45DB-F39F-DA1CBE038F4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FDD8F23-0D24-30ED-8639-8ADF8533967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83D0FCC-CD89-6833-19C8-F1502B6539E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C3539F1-4BDC-50E0-B3E4-B1DE87261CA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D3F3799-084D-32FA-2008-A6E925476AA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D5A0FB0-C0CA-92EC-E6EB-8E619E9E57C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480F5A5-649C-1326-8406-4D000C69B5F4}"/>
              </a:ext>
            </a:extLst>
          </p:cNvPr>
          <p:cNvCxnSpPr>
            <a:cxnSpLocks/>
          </p:cNvCxnSpPr>
          <p:nvPr/>
        </p:nvCxnSpPr>
        <p:spPr>
          <a:xfrm rot="16200000">
            <a:off x="8462079" y="964497"/>
            <a:ext cx="0" cy="47598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D941737-9B00-EBA6-79B0-8C15F72EC9EE}"/>
              </a:ext>
            </a:extLst>
          </p:cNvPr>
          <p:cNvCxnSpPr>
            <a:cxnSpLocks/>
          </p:cNvCxnSpPr>
          <p:nvPr/>
        </p:nvCxnSpPr>
        <p:spPr>
          <a:xfrm flipH="1">
            <a:off x="6814297" y="300236"/>
            <a:ext cx="1174525" cy="4720298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CA1FD08-E4C8-DA79-6BFE-C35E43B62F97}"/>
              </a:ext>
            </a:extLst>
          </p:cNvPr>
          <p:cNvSpPr txBox="1"/>
          <p:nvPr/>
        </p:nvSpPr>
        <p:spPr>
          <a:xfrm>
            <a:off x="7625067" y="3176546"/>
            <a:ext cx="264282" cy="329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EA17B3A-8917-A505-8971-885A9952D351}"/>
              </a:ext>
            </a:extLst>
          </p:cNvPr>
          <p:cNvSpPr txBox="1"/>
          <p:nvPr/>
        </p:nvSpPr>
        <p:spPr>
          <a:xfrm>
            <a:off x="8806523" y="3184076"/>
            <a:ext cx="264282" cy="329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8D3B6F5-7446-F7DD-3811-A30A96FA35F1}"/>
              </a:ext>
            </a:extLst>
          </p:cNvPr>
          <p:cNvSpPr txBox="1"/>
          <p:nvPr/>
        </p:nvSpPr>
        <p:spPr>
          <a:xfrm>
            <a:off x="9919210" y="3184076"/>
            <a:ext cx="376489" cy="329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01F40D8-BAB6-328E-C49E-0E65C14E0D76}"/>
              </a:ext>
            </a:extLst>
          </p:cNvPr>
          <p:cNvSpPr txBox="1"/>
          <p:nvPr/>
        </p:nvSpPr>
        <p:spPr>
          <a:xfrm>
            <a:off x="7622054" y="2006524"/>
            <a:ext cx="264282" cy="329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13370AA-87C2-AA64-4108-509C767A3623}"/>
              </a:ext>
            </a:extLst>
          </p:cNvPr>
          <p:cNvCxnSpPr>
            <a:cxnSpLocks/>
          </p:cNvCxnSpPr>
          <p:nvPr/>
        </p:nvCxnSpPr>
        <p:spPr>
          <a:xfrm>
            <a:off x="7754195" y="260724"/>
            <a:ext cx="0" cy="47598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C89933E-A4BA-200C-8B77-7AA3D855C506}"/>
              </a:ext>
            </a:extLst>
          </p:cNvPr>
          <p:cNvSpPr txBox="1"/>
          <p:nvPr/>
        </p:nvSpPr>
        <p:spPr>
          <a:xfrm>
            <a:off x="7558848" y="828860"/>
            <a:ext cx="376489" cy="329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1533A6-FC72-0BD2-95D9-C83B9D33018F}"/>
              </a:ext>
            </a:extLst>
          </p:cNvPr>
          <p:cNvSpPr txBox="1"/>
          <p:nvPr/>
        </p:nvSpPr>
        <p:spPr>
          <a:xfrm>
            <a:off x="7581438" y="4346815"/>
            <a:ext cx="335567" cy="329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C725AC8-4D24-3B27-3CC4-03CD3341C2F3}"/>
              </a:ext>
            </a:extLst>
          </p:cNvPr>
          <p:cNvSpPr txBox="1"/>
          <p:nvPr/>
        </p:nvSpPr>
        <p:spPr>
          <a:xfrm flipH="1">
            <a:off x="6398426" y="3194053"/>
            <a:ext cx="415871" cy="329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BC35AE3-7538-821E-13FF-BC6BBBF7AA3E}"/>
                  </a:ext>
                </a:extLst>
              </p:cNvPr>
              <p:cNvSpPr txBox="1"/>
              <p:nvPr/>
            </p:nvSpPr>
            <p:spPr>
              <a:xfrm>
                <a:off x="1221148" y="372637"/>
                <a:ext cx="440771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6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BC35AE3-7538-821E-13FF-BC6BBBF7A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148" y="372637"/>
                <a:ext cx="4407715" cy="1107996"/>
              </a:xfrm>
              <a:prstGeom prst="rect">
                <a:avLst/>
              </a:prstGeom>
              <a:blipFill>
                <a:blip r:embed="rId6"/>
                <a:stretch>
                  <a:fillRect l="-1724" r="-1724"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Curved Connector 67">
            <a:extLst>
              <a:ext uri="{FF2B5EF4-FFF2-40B4-BE49-F238E27FC236}">
                <a16:creationId xmlns:a16="http://schemas.microsoft.com/office/drawing/2014/main" id="{568590D0-3A8B-75E9-0443-95A10B785066}"/>
              </a:ext>
            </a:extLst>
          </p:cNvPr>
          <p:cNvCxnSpPr>
            <a:cxnSpLocks/>
          </p:cNvCxnSpPr>
          <p:nvPr/>
        </p:nvCxnSpPr>
        <p:spPr>
          <a:xfrm>
            <a:off x="5447214" y="757546"/>
            <a:ext cx="2038702" cy="1179100"/>
          </a:xfrm>
          <a:prstGeom prst="curvedConnector3">
            <a:avLst/>
          </a:prstGeom>
          <a:ln w="57150" cap="rnd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621D33F-FDC3-603D-38F8-2C18539826CD}"/>
              </a:ext>
            </a:extLst>
          </p:cNvPr>
          <p:cNvCxnSpPr>
            <a:cxnSpLocks/>
          </p:cNvCxnSpPr>
          <p:nvPr/>
        </p:nvCxnSpPr>
        <p:spPr>
          <a:xfrm flipH="1">
            <a:off x="7524032" y="303221"/>
            <a:ext cx="1174525" cy="4720298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DE70ABA-D2B9-A840-F650-C6492DFA74DE}"/>
                  </a:ext>
                </a:extLst>
              </p:cNvPr>
              <p:cNvSpPr txBox="1"/>
              <p:nvPr/>
            </p:nvSpPr>
            <p:spPr>
              <a:xfrm>
                <a:off x="1231966" y="1879796"/>
                <a:ext cx="440771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6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DE70ABA-D2B9-A840-F650-C6492DFA74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966" y="1879796"/>
                <a:ext cx="4407715" cy="1107996"/>
              </a:xfrm>
              <a:prstGeom prst="rect">
                <a:avLst/>
              </a:prstGeom>
              <a:blipFill>
                <a:blip r:embed="rId7"/>
                <a:stretch>
                  <a:fillRect l="-1433" r="-1719" b="-15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Curved Connector 71">
            <a:extLst>
              <a:ext uri="{FF2B5EF4-FFF2-40B4-BE49-F238E27FC236}">
                <a16:creationId xmlns:a16="http://schemas.microsoft.com/office/drawing/2014/main" id="{34223BED-F9F9-9B9C-9E6B-CAE7AA9D3096}"/>
              </a:ext>
            </a:extLst>
          </p:cNvPr>
          <p:cNvCxnSpPr>
            <a:cxnSpLocks/>
          </p:cNvCxnSpPr>
          <p:nvPr/>
        </p:nvCxnSpPr>
        <p:spPr>
          <a:xfrm>
            <a:off x="5558090" y="2321555"/>
            <a:ext cx="2366157" cy="769632"/>
          </a:xfrm>
          <a:prstGeom prst="curvedConnector3">
            <a:avLst/>
          </a:prstGeom>
          <a:ln w="57150" cap="rnd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43D14BB-D163-BE41-C3D6-2857B483F6AB}"/>
              </a:ext>
            </a:extLst>
          </p:cNvPr>
          <p:cNvCxnSpPr>
            <a:cxnSpLocks/>
          </p:cNvCxnSpPr>
          <p:nvPr/>
        </p:nvCxnSpPr>
        <p:spPr>
          <a:xfrm flipH="1">
            <a:off x="7989154" y="279631"/>
            <a:ext cx="1174525" cy="4720298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8D841E5-3DD4-3E11-693D-6ACB06FFB676}"/>
                  </a:ext>
                </a:extLst>
              </p:cNvPr>
              <p:cNvSpPr txBox="1"/>
              <p:nvPr/>
            </p:nvSpPr>
            <p:spPr>
              <a:xfrm>
                <a:off x="933097" y="3609934"/>
                <a:ext cx="476210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6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8D841E5-3DD4-3E11-693D-6ACB06FFB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097" y="3609934"/>
                <a:ext cx="4762108" cy="1107996"/>
              </a:xfrm>
              <a:prstGeom prst="rect">
                <a:avLst/>
              </a:prstGeom>
              <a:blipFill>
                <a:blip r:embed="rId8"/>
                <a:stretch>
                  <a:fillRect l="-2660" r="-2660"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Curved Connector 75">
            <a:extLst>
              <a:ext uri="{FF2B5EF4-FFF2-40B4-BE49-F238E27FC236}">
                <a16:creationId xmlns:a16="http://schemas.microsoft.com/office/drawing/2014/main" id="{AB38423A-632F-2A84-0869-71CD102E4E29}"/>
              </a:ext>
            </a:extLst>
          </p:cNvPr>
          <p:cNvCxnSpPr>
            <a:cxnSpLocks/>
          </p:cNvCxnSpPr>
          <p:nvPr/>
        </p:nvCxnSpPr>
        <p:spPr>
          <a:xfrm flipV="1">
            <a:off x="5699887" y="3529309"/>
            <a:ext cx="2527690" cy="588643"/>
          </a:xfrm>
          <a:prstGeom prst="curvedConnector3">
            <a:avLst/>
          </a:prstGeom>
          <a:ln w="57150" cap="rnd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5371EA9F-6C43-A538-92D1-C2DB974A72B7}"/>
              </a:ext>
            </a:extLst>
          </p:cNvPr>
          <p:cNvSpPr txBox="1"/>
          <p:nvPr/>
        </p:nvSpPr>
        <p:spPr>
          <a:xfrm>
            <a:off x="242674" y="5450064"/>
            <a:ext cx="118828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These 3 lines are all parallel because they have the same gradient.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180B37-F589-9907-45A9-A9652F56C719}"/>
                  </a:ext>
                </a:extLst>
              </p:cNvPr>
              <p:cNvSpPr txBox="1"/>
              <p:nvPr/>
            </p:nvSpPr>
            <p:spPr>
              <a:xfrm>
                <a:off x="2614414" y="364511"/>
                <a:ext cx="125658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180B37-F589-9907-45A9-A9652F56C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414" y="364511"/>
                <a:ext cx="1256583" cy="11079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058907F-7B02-A423-3B48-63F43509A5DD}"/>
                  </a:ext>
                </a:extLst>
              </p:cNvPr>
              <p:cNvSpPr txBox="1"/>
              <p:nvPr/>
            </p:nvSpPr>
            <p:spPr>
              <a:xfrm>
                <a:off x="2633075" y="1876075"/>
                <a:ext cx="125658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058907F-7B02-A423-3B48-63F43509A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075" y="1876075"/>
                <a:ext cx="1256583" cy="110799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5DB5314-8CF1-8541-9FA0-D005D37CA2C3}"/>
                  </a:ext>
                </a:extLst>
              </p:cNvPr>
              <p:cNvSpPr txBox="1"/>
              <p:nvPr/>
            </p:nvSpPr>
            <p:spPr>
              <a:xfrm>
                <a:off x="2280961" y="3613466"/>
                <a:ext cx="125658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5DB5314-8CF1-8541-9FA0-D005D37CA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961" y="3613466"/>
                <a:ext cx="1256583" cy="110799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2321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894DEB1-1930-8F4B-B3BB-3F5B090F7964}"/>
              </a:ext>
            </a:extLst>
          </p:cNvPr>
          <p:cNvCxnSpPr>
            <a:cxnSpLocks/>
          </p:cNvCxnSpPr>
          <p:nvPr/>
        </p:nvCxnSpPr>
        <p:spPr>
          <a:xfrm flipH="1" flipV="1">
            <a:off x="1455458" y="-156756"/>
            <a:ext cx="4193026" cy="743276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E88A8DE-772E-8140-7E3E-D8D0307E08FF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C9F4AC-C1D1-51F6-4D9F-30B7F5FC2000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96107-4805-CD9C-FE84-520D49ED7ACE}"/>
              </a:ext>
            </a:extLst>
          </p:cNvPr>
          <p:cNvCxnSpPr>
            <a:cxnSpLocks/>
          </p:cNvCxnSpPr>
          <p:nvPr/>
        </p:nvCxnSpPr>
        <p:spPr>
          <a:xfrm flipH="1" flipV="1">
            <a:off x="364846" y="-156757"/>
            <a:ext cx="4193026" cy="743276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811024D-78E2-5A50-AA4C-1BDE4D765333}"/>
              </a:ext>
            </a:extLst>
          </p:cNvPr>
          <p:cNvSpPr txBox="1"/>
          <p:nvPr/>
        </p:nvSpPr>
        <p:spPr>
          <a:xfrm>
            <a:off x="4991254" y="2910644"/>
            <a:ext cx="7094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Parallel lines have                          gradient.</a:t>
            </a:r>
          </a:p>
        </p:txBody>
      </p:sp>
      <p:sp>
        <p:nvSpPr>
          <p:cNvPr id="11" name="Rounded Rectangle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F0A6214-974C-5E6E-456D-59E414A5CEBA}"/>
              </a:ext>
            </a:extLst>
          </p:cNvPr>
          <p:cNvSpPr/>
          <p:nvPr/>
        </p:nvSpPr>
        <p:spPr>
          <a:xfrm>
            <a:off x="8294703" y="2249326"/>
            <a:ext cx="1975255" cy="5628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A) the same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9CF48CD-319A-3327-04D2-7B6044E7194A}"/>
              </a:ext>
            </a:extLst>
          </p:cNvPr>
          <p:cNvSpPr/>
          <p:nvPr/>
        </p:nvSpPr>
        <p:spPr>
          <a:xfrm>
            <a:off x="8294703" y="2927221"/>
            <a:ext cx="1975255" cy="5628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B) different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FAA6578-2CF0-23C5-9090-FA3BDBAF5C98}"/>
              </a:ext>
            </a:extLst>
          </p:cNvPr>
          <p:cNvSpPr/>
          <p:nvPr/>
        </p:nvSpPr>
        <p:spPr>
          <a:xfrm>
            <a:off x="8294703" y="3605116"/>
            <a:ext cx="1975255" cy="5628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C) the opposite</a:t>
            </a:r>
          </a:p>
        </p:txBody>
      </p:sp>
    </p:spTree>
    <p:extLst>
      <p:ext uri="{BB962C8B-B14F-4D97-AF65-F5344CB8AC3E}">
        <p14:creationId xmlns:p14="http://schemas.microsoft.com/office/powerpoint/2010/main" val="384509272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5DD35-B613-6B59-95E2-C5559FCF8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169E07-32DA-76B2-B380-29163756D5B0}"/>
              </a:ext>
            </a:extLst>
          </p:cNvPr>
          <p:cNvCxnSpPr>
            <a:cxnSpLocks/>
          </p:cNvCxnSpPr>
          <p:nvPr/>
        </p:nvCxnSpPr>
        <p:spPr>
          <a:xfrm flipH="1" flipV="1">
            <a:off x="1455458" y="-156756"/>
            <a:ext cx="4193026" cy="743276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BBBBF1B-5466-4412-C895-75BD26028981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DC10965-1BD5-DE91-06A8-5A2788B8D2BE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55C90A-DAF3-EB5C-D2A6-B09769F8BB6D}"/>
              </a:ext>
            </a:extLst>
          </p:cNvPr>
          <p:cNvCxnSpPr>
            <a:cxnSpLocks/>
          </p:cNvCxnSpPr>
          <p:nvPr/>
        </p:nvCxnSpPr>
        <p:spPr>
          <a:xfrm flipH="1" flipV="1">
            <a:off x="364846" y="-156757"/>
            <a:ext cx="4193026" cy="743276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22D00B2-84E6-A121-2B2E-A828B5B7611D}"/>
              </a:ext>
            </a:extLst>
          </p:cNvPr>
          <p:cNvSpPr txBox="1"/>
          <p:nvPr/>
        </p:nvSpPr>
        <p:spPr>
          <a:xfrm>
            <a:off x="4991254" y="2910644"/>
            <a:ext cx="6735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Parallel lines have the same gradient.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C88061B-C552-B347-A6A2-57C25D2A7479}"/>
              </a:ext>
            </a:extLst>
          </p:cNvPr>
          <p:cNvSpPr/>
          <p:nvPr/>
        </p:nvSpPr>
        <p:spPr>
          <a:xfrm>
            <a:off x="8294703" y="3513013"/>
            <a:ext cx="1975255" cy="5628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different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54C6A1D-78D7-5ADF-C2D0-D38EE9EE563F}"/>
              </a:ext>
            </a:extLst>
          </p:cNvPr>
          <p:cNvSpPr/>
          <p:nvPr/>
        </p:nvSpPr>
        <p:spPr>
          <a:xfrm>
            <a:off x="8294703" y="4190908"/>
            <a:ext cx="1975255" cy="5628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 opposite</a:t>
            </a:r>
          </a:p>
        </p:txBody>
      </p:sp>
    </p:spTree>
    <p:extLst>
      <p:ext uri="{BB962C8B-B14F-4D97-AF65-F5344CB8AC3E}">
        <p14:creationId xmlns:p14="http://schemas.microsoft.com/office/powerpoint/2010/main" val="4034113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5207F5-FC5D-D3C2-A8EC-C023BBD17B9C}"/>
                  </a:ext>
                </a:extLst>
              </p:cNvPr>
              <p:cNvSpPr txBox="1"/>
              <p:nvPr/>
            </p:nvSpPr>
            <p:spPr>
              <a:xfrm>
                <a:off x="3297778" y="2335044"/>
                <a:ext cx="615914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8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5207F5-FC5D-D3C2-A8EC-C023BBD17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778" y="2335044"/>
                <a:ext cx="6159148" cy="1446550"/>
              </a:xfrm>
              <a:prstGeom prst="rect">
                <a:avLst/>
              </a:prstGeom>
              <a:blipFill>
                <a:blip r:embed="rId3"/>
                <a:stretch>
                  <a:fillRect b="-1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BABFFD19-DBF1-488C-1697-D0D19F14949F}"/>
                  </a:ext>
                </a:extLst>
              </p:cNvPr>
              <p:cNvSpPr/>
              <p:nvPr/>
            </p:nvSpPr>
            <p:spPr>
              <a:xfrm>
                <a:off x="1195752" y="1276447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BABFFD19-DBF1-488C-1697-D0D19F1494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752" y="1276447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76A7C583-A3E6-972E-34C6-4F88FF922905}"/>
                  </a:ext>
                </a:extLst>
              </p:cNvPr>
              <p:cNvSpPr/>
              <p:nvPr/>
            </p:nvSpPr>
            <p:spPr>
              <a:xfrm>
                <a:off x="9623019" y="1761242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76A7C583-A3E6-972E-34C6-4F88FF9229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3019" y="1761242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72EFA207-3780-A6C3-F944-66690B6128CB}"/>
                  </a:ext>
                </a:extLst>
              </p:cNvPr>
              <p:cNvSpPr/>
              <p:nvPr/>
            </p:nvSpPr>
            <p:spPr>
              <a:xfrm>
                <a:off x="5722599" y="3903157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72EFA207-3780-A6C3-F944-66690B6128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2599" y="3903157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F1F4AF4A-58CF-FCDA-644E-1DB3B73A99FD}"/>
                  </a:ext>
                </a:extLst>
              </p:cNvPr>
              <p:cNvSpPr/>
              <p:nvPr/>
            </p:nvSpPr>
            <p:spPr>
              <a:xfrm>
                <a:off x="8213351" y="4849158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F1F4AF4A-58CF-FCDA-644E-1DB3B73A99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3351" y="4849158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8D92F164-7EB9-E4F2-BEC4-053C410D0B0A}"/>
                  </a:ext>
                </a:extLst>
              </p:cNvPr>
              <p:cNvSpPr/>
              <p:nvPr/>
            </p:nvSpPr>
            <p:spPr>
              <a:xfrm>
                <a:off x="732693" y="3797798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8D92F164-7EB9-E4F2-BEC4-053C410D0B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93" y="3797798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889F4633-49EB-192F-B0B7-A31264FBB8CE}"/>
                  </a:ext>
                </a:extLst>
              </p:cNvPr>
              <p:cNvSpPr/>
              <p:nvPr/>
            </p:nvSpPr>
            <p:spPr>
              <a:xfrm>
                <a:off x="4519882" y="1042709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889F4633-49EB-192F-B0B7-A31264FBB8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882" y="1042709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8A1399F2-763E-78EE-BA0B-5B68B09DD217}"/>
                  </a:ext>
                </a:extLst>
              </p:cNvPr>
              <p:cNvSpPr/>
              <p:nvPr/>
            </p:nvSpPr>
            <p:spPr>
              <a:xfrm>
                <a:off x="4453491" y="5141624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8A1399F2-763E-78EE-BA0B-5B68B09DD2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3491" y="5141624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FF2DA123-8439-E15A-5F8F-600FB67A5C56}"/>
                  </a:ext>
                </a:extLst>
              </p:cNvPr>
              <p:cNvSpPr/>
              <p:nvPr/>
            </p:nvSpPr>
            <p:spPr>
              <a:xfrm>
                <a:off x="9533126" y="3290097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FF2DA123-8439-E15A-5F8F-600FB67A5C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126" y="3290097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1652238A-C50A-6DDB-44B0-B7C7F89191B3}"/>
                  </a:ext>
                </a:extLst>
              </p:cNvPr>
              <p:cNvSpPr/>
              <p:nvPr/>
            </p:nvSpPr>
            <p:spPr>
              <a:xfrm>
                <a:off x="7015734" y="1408921"/>
                <a:ext cx="2319951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=10+2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1652238A-C50A-6DDB-44B0-B7C7F89191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734" y="1408921"/>
                <a:ext cx="2319951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87C4FA67-4336-7E2B-61EB-DFF7C3F7E392}"/>
                  </a:ext>
                </a:extLst>
              </p:cNvPr>
              <p:cNvSpPr/>
              <p:nvPr/>
            </p:nvSpPr>
            <p:spPr>
              <a:xfrm>
                <a:off x="761091" y="2659457"/>
                <a:ext cx="2581747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−106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87C4FA67-4336-7E2B-61EB-DFF7C3F7E3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91" y="2659457"/>
                <a:ext cx="2581747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048782FE-17CE-240E-60F7-374DABFA9190}"/>
                  </a:ext>
                </a:extLst>
              </p:cNvPr>
              <p:cNvSpPr/>
              <p:nvPr/>
            </p:nvSpPr>
            <p:spPr>
              <a:xfrm>
                <a:off x="1384423" y="4883148"/>
                <a:ext cx="2581747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8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+3.56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048782FE-17CE-240E-60F7-374DABFA91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423" y="4883148"/>
                <a:ext cx="2581747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BB6A4FA-E9D3-132A-0076-F6A344F89D56}"/>
                  </a:ext>
                </a:extLst>
              </p:cNvPr>
              <p:cNvSpPr txBox="1"/>
              <p:nvPr/>
            </p:nvSpPr>
            <p:spPr>
              <a:xfrm>
                <a:off x="577642" y="316413"/>
                <a:ext cx="875804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Which equations are parallel to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3200" dirty="0"/>
                  <a:t> ?</a:t>
                </a: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BB6A4FA-E9D3-132A-0076-F6A344F89D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42" y="316413"/>
                <a:ext cx="8758043" cy="584775"/>
              </a:xfrm>
              <a:prstGeom prst="rect">
                <a:avLst/>
              </a:prstGeom>
              <a:blipFill>
                <a:blip r:embed="rId15"/>
                <a:stretch>
                  <a:fillRect l="-1739" t="-12500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700185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57729-CB30-845E-FDCB-07AE5235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808"/>
            <a:ext cx="10515600" cy="1325563"/>
          </a:xfrm>
        </p:spPr>
        <p:txBody>
          <a:bodyPr/>
          <a:lstStyle/>
          <a:p>
            <a:r>
              <a:rPr lang="en-US" dirty="0"/>
              <a:t>Click all the equations which are parallel to: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5207F5-FC5D-D3C2-A8EC-C023BBD17B9C}"/>
                  </a:ext>
                </a:extLst>
              </p:cNvPr>
              <p:cNvSpPr txBox="1"/>
              <p:nvPr/>
            </p:nvSpPr>
            <p:spPr>
              <a:xfrm>
                <a:off x="3016426" y="2792242"/>
                <a:ext cx="615914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8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5207F5-FC5D-D3C2-A8EC-C023BBD17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6426" y="2792242"/>
                <a:ext cx="6159148" cy="1446550"/>
              </a:xfrm>
              <a:prstGeom prst="rect">
                <a:avLst/>
              </a:prstGeom>
              <a:blipFill>
                <a:blip r:embed="rId4"/>
                <a:stretch>
                  <a:fillRect b="-1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BABFFD19-DBF1-488C-1697-D0D19F14949F}"/>
                  </a:ext>
                </a:extLst>
              </p:cNvPr>
              <p:cNvSpPr/>
              <p:nvPr/>
            </p:nvSpPr>
            <p:spPr>
              <a:xfrm>
                <a:off x="914400" y="1733645"/>
                <a:ext cx="265266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BABFFD19-DBF1-488C-1697-D0D19F1494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733645"/>
                <a:ext cx="265266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76A7C583-A3E6-972E-34C6-4F88FF922905}"/>
                  </a:ext>
                </a:extLst>
              </p:cNvPr>
              <p:cNvSpPr/>
              <p:nvPr/>
            </p:nvSpPr>
            <p:spPr>
              <a:xfrm>
                <a:off x="9341667" y="2218440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76A7C583-A3E6-972E-34C6-4F88FF9229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1667" y="2218440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72EFA207-3780-A6C3-F944-66690B6128CB}"/>
                  </a:ext>
                </a:extLst>
              </p:cNvPr>
              <p:cNvSpPr/>
              <p:nvPr/>
            </p:nvSpPr>
            <p:spPr>
              <a:xfrm>
                <a:off x="4632356" y="4360355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72EFA207-3780-A6C3-F944-66690B6128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2356" y="4360355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F1F4AF4A-58CF-FCDA-644E-1DB3B73A99FD}"/>
                  </a:ext>
                </a:extLst>
              </p:cNvPr>
              <p:cNvSpPr/>
              <p:nvPr/>
            </p:nvSpPr>
            <p:spPr>
              <a:xfrm>
                <a:off x="7500796" y="5286478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F1F4AF4A-58CF-FCDA-644E-1DB3B73A99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796" y="5286478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8D92F164-7EB9-E4F2-BEC4-053C410D0B0A}"/>
                  </a:ext>
                </a:extLst>
              </p:cNvPr>
              <p:cNvSpPr/>
              <p:nvPr/>
            </p:nvSpPr>
            <p:spPr>
              <a:xfrm>
                <a:off x="838200" y="4254996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8D92F164-7EB9-E4F2-BEC4-053C410D0B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254996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889F4633-49EB-192F-B0B7-A31264FBB8CE}"/>
                  </a:ext>
                </a:extLst>
              </p:cNvPr>
              <p:cNvSpPr/>
              <p:nvPr/>
            </p:nvSpPr>
            <p:spPr>
              <a:xfrm>
                <a:off x="4238530" y="1499907"/>
                <a:ext cx="210202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889F4633-49EB-192F-B0B7-A31264FBB8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530" y="1499907"/>
                <a:ext cx="210202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8A1399F2-763E-78EE-BA0B-5B68B09DD217}"/>
                  </a:ext>
                </a:extLst>
              </p:cNvPr>
              <p:cNvSpPr/>
              <p:nvPr/>
            </p:nvSpPr>
            <p:spPr>
              <a:xfrm>
                <a:off x="4564023" y="5598822"/>
                <a:ext cx="265266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8A1399F2-763E-78EE-BA0B-5B68B09DD2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023" y="5598822"/>
                <a:ext cx="265266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FF2DA123-8439-E15A-5F8F-600FB67A5C56}"/>
                  </a:ext>
                </a:extLst>
              </p:cNvPr>
              <p:cNvSpPr/>
              <p:nvPr/>
            </p:nvSpPr>
            <p:spPr>
              <a:xfrm>
                <a:off x="9251774" y="3747295"/>
                <a:ext cx="2652666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FF2DA123-8439-E15A-5F8F-600FB67A5C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1774" y="3747295"/>
                <a:ext cx="2652666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1652238A-C50A-6DDB-44B0-B7C7F89191B3}"/>
                  </a:ext>
                </a:extLst>
              </p:cNvPr>
              <p:cNvSpPr/>
              <p:nvPr/>
            </p:nvSpPr>
            <p:spPr>
              <a:xfrm>
                <a:off x="6734382" y="1432212"/>
                <a:ext cx="2927678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=10+2</m:t>
                      </m:r>
                      <m:r>
                        <a:rPr lang="en-GB" sz="32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1652238A-C50A-6DDB-44B0-B7C7F89191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382" y="1432212"/>
                <a:ext cx="2927678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87C4FA67-4336-7E2B-61EB-DFF7C3F7E392}"/>
                  </a:ext>
                </a:extLst>
              </p:cNvPr>
              <p:cNvSpPr/>
              <p:nvPr/>
            </p:nvSpPr>
            <p:spPr>
              <a:xfrm>
                <a:off x="199822" y="2930045"/>
                <a:ext cx="3258053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−106</m:t>
                      </m:r>
                    </m:oMath>
                  </m:oMathPara>
                </a14:m>
                <a:endParaRPr 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87C4FA67-4336-7E2B-61EB-DFF7C3F7E3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822" y="2930045"/>
                <a:ext cx="3258053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048782FE-17CE-240E-60F7-374DABFA9190}"/>
                  </a:ext>
                </a:extLst>
              </p:cNvPr>
              <p:cNvSpPr/>
              <p:nvPr/>
            </p:nvSpPr>
            <p:spPr>
              <a:xfrm>
                <a:off x="1103071" y="5340346"/>
                <a:ext cx="3258053" cy="624689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32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+3.56</m:t>
                      </m:r>
                    </m:oMath>
                  </m:oMathPara>
                </a14:m>
                <a:endParaRPr 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048782FE-17CE-240E-60F7-374DABFA91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071" y="5340346"/>
                <a:ext cx="3258053" cy="624689"/>
              </a:xfrm>
              <a:prstGeom prst="roundRect">
                <a:avLst>
                  <a:gd name="adj" fmla="val 50000"/>
                </a:avLst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9610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AC8DE-7533-13AF-24C9-5E13D9E34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ECD2-B20D-C4CA-464A-2CF370D8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31206"/>
            <a:ext cx="12192000" cy="2833688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Problem-Solving Skill 1!</a:t>
            </a:r>
            <a:br>
              <a:rPr lang="en-US" sz="5400" dirty="0"/>
            </a:br>
            <a:r>
              <a:rPr lang="en-GB" sz="4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Find the equation of a line given a point and a gradient.</a:t>
            </a:r>
            <a:endParaRPr lang="en-US" sz="5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E525BD-BB8F-AD90-0958-AE8D78BE7AEB}"/>
              </a:ext>
            </a:extLst>
          </p:cNvPr>
          <p:cNvSpPr txBox="1"/>
          <p:nvPr/>
        </p:nvSpPr>
        <p:spPr>
          <a:xfrm>
            <a:off x="5118809" y="4803720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/>
              <a:t>😊</a:t>
            </a:r>
          </a:p>
        </p:txBody>
      </p:sp>
    </p:spTree>
    <p:extLst>
      <p:ext uri="{BB962C8B-B14F-4D97-AF65-F5344CB8AC3E}">
        <p14:creationId xmlns:p14="http://schemas.microsoft.com/office/powerpoint/2010/main" val="3172048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Tm="2000">
        <p159:morph option="byWord"/>
      </p:transition>
    </mc:Choice>
    <mc:Fallback xmlns="">
      <p:transition spd="slow" advTm="2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F6AE109-BABE-3A92-6FD2-D486D59CC6C3}"/>
              </a:ext>
            </a:extLst>
          </p:cNvPr>
          <p:cNvGrpSpPr/>
          <p:nvPr/>
        </p:nvGrpSpPr>
        <p:grpSpPr>
          <a:xfrm>
            <a:off x="6175733" y="631916"/>
            <a:ext cx="5628982" cy="5628982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B00F5B5-0AD4-83CF-DC20-381B24277F82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58BCBD3-6E69-F492-31CC-3B394684E16F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79FF915-9FB6-C4B4-BE95-5976439727E9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3ADB16D-62B4-6566-D402-810210748E52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B1BF92-D03F-37B7-7C7D-A3DA22BE2A38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C39D718-C419-9B8C-57B9-E8E10468C0A0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E3D47B9-6F53-ADD4-FF27-9E41793EF3DC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4B70D0D-AFE3-6D43-E329-E14CB99273C1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8FBA72F-4AD6-B3FA-EA37-DD312FC905AE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94F9BC1-AD24-8529-9298-8DC95BA7A10A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CDB24B3-59A7-74DE-BA99-F2E1FAE19386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FFF080A-A034-403A-EF0A-46E111932114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98D1A3A-D46B-6E9B-0570-3B7ED79FFB19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66FD2EF-3225-9CA6-F4F0-9862329DA608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2642071-3BC4-E7AD-6680-653EC4119DCF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67AC3C4-A160-3317-B5E0-F83B67532B0F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FC22EAB-C312-3EC0-9570-AB9160329EBF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138CA9B-FE90-31FE-CA28-1748E6233E60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0CFA25F-15F9-5BB5-0BE5-13B2EF29896F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7D10482-7CA7-B4F6-B8A2-6FA27A019FDF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7C835B5-941B-709A-D34D-FB9C9B19A0A0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1489F2-6976-E9A5-ACA4-0532D0FA6E1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750BB4-75A2-A0DC-420A-787346BB592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B7E84F6-E3B7-B59C-240B-EF34E287B5B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7653394-BB93-8B8D-A290-B754BA9F8D9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132E408-CA5D-69E3-F8F5-F81FBDE77B7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88A4E47-E9F8-6A05-DA30-987D1C2E554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A221910-A7EF-5817-CB16-B8B773CF387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FF60025-83DA-467F-ABDD-CF484146C8B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21912D0-DC41-B723-E1A7-A1CA9D225E1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1E1B4A9-E664-A3A8-ADD4-2558303423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542F055-BB66-3D70-1FE2-FF05E6F0B50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C154465-475D-BA92-22EA-8598B973B95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0641A64-077D-9500-3F41-AE16E94C55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8CFFF45-62C3-8B7D-781F-2B073822863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4986E97-E1E3-3B8F-D71B-51831BED278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72357AD-CE66-DD5E-9F48-C0A211CA3DA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0E44BDB-96D5-75FD-27A1-57B4839A6DA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6E212F6-50FA-E0AB-D285-05FF2B6664E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75E6800-FD34-A187-238A-BFFDA571F92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B1C52D3-3185-62DC-42C7-FBBDD26B135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384072CC-1D7E-407E-EFEB-969E2CEAAA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DDCE964-2652-089C-2948-82E7D7E10D06}"/>
              </a:ext>
            </a:extLst>
          </p:cNvPr>
          <p:cNvCxnSpPr>
            <a:cxnSpLocks/>
          </p:cNvCxnSpPr>
          <p:nvPr/>
        </p:nvCxnSpPr>
        <p:spPr>
          <a:xfrm rot="16200000">
            <a:off x="8994949" y="1464203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69336DA-C84A-73A2-AAE2-F5EC3C87A9BA}"/>
              </a:ext>
            </a:extLst>
          </p:cNvPr>
          <p:cNvCxnSpPr>
            <a:cxnSpLocks/>
          </p:cNvCxnSpPr>
          <p:nvPr/>
        </p:nvCxnSpPr>
        <p:spPr>
          <a:xfrm flipH="1">
            <a:off x="6762439" y="671582"/>
            <a:ext cx="2776353" cy="5589317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F925E898-D4C9-D5DB-4F7E-9570EF76C49C}"/>
              </a:ext>
            </a:extLst>
          </p:cNvPr>
          <p:cNvSpPr txBox="1"/>
          <p:nvPr/>
        </p:nvSpPr>
        <p:spPr>
          <a:xfrm>
            <a:off x="8005093" y="4080187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5670F84-2A97-146E-2BD6-8E800B05EE3E}"/>
              </a:ext>
            </a:extLst>
          </p:cNvPr>
          <p:cNvSpPr txBox="1"/>
          <p:nvPr/>
        </p:nvSpPr>
        <p:spPr>
          <a:xfrm>
            <a:off x="9402291" y="4089092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2D7D9AC-A314-3406-2F49-0F895B5EBF45}"/>
              </a:ext>
            </a:extLst>
          </p:cNvPr>
          <p:cNvSpPr txBox="1"/>
          <p:nvPr/>
        </p:nvSpPr>
        <p:spPr>
          <a:xfrm>
            <a:off x="10718162" y="4089092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635F9F5-A32B-FFE8-7487-BB9D9CADF87E}"/>
              </a:ext>
            </a:extLst>
          </p:cNvPr>
          <p:cNvSpPr txBox="1"/>
          <p:nvPr/>
        </p:nvSpPr>
        <p:spPr>
          <a:xfrm>
            <a:off x="8001530" y="2696511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B020ACA-35C1-6A34-8D78-1B6CBBFAA4D5}"/>
              </a:ext>
            </a:extLst>
          </p:cNvPr>
          <p:cNvCxnSpPr>
            <a:cxnSpLocks/>
          </p:cNvCxnSpPr>
          <p:nvPr/>
        </p:nvCxnSpPr>
        <p:spPr>
          <a:xfrm>
            <a:off x="8157801" y="631916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D6FCC579-D3D2-80A5-7F83-E3AC735264A2}"/>
              </a:ext>
            </a:extLst>
          </p:cNvPr>
          <p:cNvSpPr txBox="1"/>
          <p:nvPr/>
        </p:nvSpPr>
        <p:spPr>
          <a:xfrm>
            <a:off x="7926782" y="1303797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DE3AD87-18F8-8C56-4879-B05B548EF046}"/>
              </a:ext>
            </a:extLst>
          </p:cNvPr>
          <p:cNvSpPr txBox="1"/>
          <p:nvPr/>
        </p:nvSpPr>
        <p:spPr>
          <a:xfrm>
            <a:off x="7953497" y="5464155"/>
            <a:ext cx="396844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88EBCD8-1BD0-495D-8732-A067DBC6E3C9}"/>
              </a:ext>
            </a:extLst>
          </p:cNvPr>
          <p:cNvSpPr txBox="1"/>
          <p:nvPr/>
        </p:nvSpPr>
        <p:spPr>
          <a:xfrm flipH="1">
            <a:off x="6554459" y="4100891"/>
            <a:ext cx="491812" cy="389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C611687-9A28-8159-8A73-F13948180D0C}"/>
                  </a:ext>
                </a:extLst>
              </p:cNvPr>
              <p:cNvSpPr txBox="1"/>
              <p:nvPr/>
            </p:nvSpPr>
            <p:spPr>
              <a:xfrm>
                <a:off x="195718" y="581134"/>
                <a:ext cx="534787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Here we have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C611687-9A28-8159-8A73-F13948180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18" y="581134"/>
                <a:ext cx="5347874" cy="1384995"/>
              </a:xfrm>
              <a:prstGeom prst="rect">
                <a:avLst/>
              </a:prstGeom>
              <a:blipFill>
                <a:blip r:embed="rId8"/>
                <a:stretch>
                  <a:fillRect l="-2370" t="-4505" r="-1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F439649-2DEE-946F-0452-3FCA48661349}"/>
                  </a:ext>
                </a:extLst>
              </p:cNvPr>
              <p:cNvSpPr txBox="1"/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We want to find a parallel line that passes through coordinate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(1,9)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F439649-2DEE-946F-0452-3FCA48661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blipFill>
                <a:blip r:embed="rId9"/>
                <a:stretch>
                  <a:fillRect l="-2123" t="-3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Plus 64">
            <a:extLst>
              <a:ext uri="{FF2B5EF4-FFF2-40B4-BE49-F238E27FC236}">
                <a16:creationId xmlns:a16="http://schemas.microsoft.com/office/drawing/2014/main" id="{FFCEE4D2-7EE3-32BD-794F-C2ADF08C8F8A}"/>
              </a:ext>
            </a:extLst>
          </p:cNvPr>
          <p:cNvSpPr/>
          <p:nvPr/>
        </p:nvSpPr>
        <p:spPr>
          <a:xfrm rot="2733256">
            <a:off x="8168543" y="1558275"/>
            <a:ext cx="518539" cy="518539"/>
          </a:xfrm>
          <a:prstGeom prst="mathPlus">
            <a:avLst>
              <a:gd name="adj1" fmla="val 12142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8C77E85-5DB6-E1E6-4071-306E06AED98A}"/>
                  </a:ext>
                </a:extLst>
              </p:cNvPr>
              <p:cNvSpPr txBox="1"/>
              <p:nvPr/>
            </p:nvSpPr>
            <p:spPr>
              <a:xfrm>
                <a:off x="7232249" y="1628091"/>
                <a:ext cx="1025261" cy="64918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(1,9)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8C77E85-5DB6-E1E6-4071-306E06AED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2249" y="1628091"/>
                <a:ext cx="1025261" cy="649188"/>
              </a:xfrm>
              <a:prstGeom prst="roundRect">
                <a:avLst>
                  <a:gd name="adj" fmla="val 50000"/>
                </a:avLst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9DABF0E-C0A6-1A71-13BF-12DE7F1B81E1}"/>
                  </a:ext>
                </a:extLst>
              </p:cNvPr>
              <p:cNvSpPr txBox="1"/>
              <p:nvPr/>
            </p:nvSpPr>
            <p:spPr>
              <a:xfrm>
                <a:off x="-15069" y="2245483"/>
                <a:ext cx="615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5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5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5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9DABF0E-C0A6-1A71-13BF-12DE7F1B8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69" y="2245483"/>
                <a:ext cx="6159148" cy="923330"/>
              </a:xfrm>
              <a:prstGeom prst="rect">
                <a:avLst/>
              </a:prstGeom>
              <a:blipFill>
                <a:blip r:embed="rId11"/>
                <a:stretch>
                  <a:fillRect b="-14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B3A913CE-2E25-256E-780A-891529A6DA9A}"/>
              </a:ext>
            </a:extLst>
          </p:cNvPr>
          <p:cNvSpPr txBox="1"/>
          <p:nvPr/>
        </p:nvSpPr>
        <p:spPr>
          <a:xfrm>
            <a:off x="652492" y="-1777362"/>
            <a:ext cx="95310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Teacher led worked example.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After worked example, emphasize each step (sub-goal learning model).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353105"/>
      </p:ext>
    </p:extLst>
  </p:cSld>
  <p:clrMapOvr>
    <a:masterClrMapping/>
  </p:clrMapOvr>
  <p:transition spd="slow" advClick="0" advTm="0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015D6-F430-0DC7-5025-6C2F5F954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E027332-A6F8-D574-74EB-36B66883A020}"/>
              </a:ext>
            </a:extLst>
          </p:cNvPr>
          <p:cNvGrpSpPr/>
          <p:nvPr/>
        </p:nvGrpSpPr>
        <p:grpSpPr>
          <a:xfrm>
            <a:off x="6175733" y="631916"/>
            <a:ext cx="5628982" cy="5628982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2175185-7372-205A-D47A-A1659DFB3E76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476C037-073A-89B3-8E1B-F71F4DA7F141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15F724D-4DDF-C75E-6EDB-9474CA5B1B5F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866E870-2BC6-E31A-ABB4-239F337A1BF7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E261A2A-9E24-A82A-CEA4-FD019D7B4AF8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9A0D043-D319-EA19-0D92-7B8F833EEBC8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1B67BE-3613-C7C6-BE81-708FF31FD4A3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17D277-FCCB-3500-1D88-5D7EC06A781D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CECB59F-39A4-E243-BAA2-FDE3B85FB3B1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D101A2D-3576-7A32-0C91-81F3FDE3BEA0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C28C8EC-57B0-5B22-8A52-B485A99282DD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0340FA-B7DB-190F-EB19-1F7EBF5F854D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F7828F7-1D79-444A-6D87-61CD448554DE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031AE3-9C23-0C69-BA60-7234C149D62D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16538EE-EB17-D012-48D4-864E5C36460C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5A6830E-393E-5B51-9855-62FB92343914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E624036-457D-899A-A6FF-86ABEA84A4A3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2D96278-9E30-6A1F-478E-DE6D734D1A3B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B352B6E-AE80-4390-590C-9A33C8770B30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B2BC5B0-A3D2-9742-C99A-562100C11FE6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1E9E552-AC87-0A86-418F-3C73DC718370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A2B8ABD-9831-9CA5-0CCE-D1A17DBB492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84AE892-DA94-62ED-2246-43B890FF252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32A9D33-02F7-A606-53FC-AB74AE8527B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525C29-DB22-F9CF-D2F9-70509D0C7B7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6BB6DE1-0FBF-35E7-E10A-33F873D1F67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F7F9674-105B-4CB3-A2F8-2CB712562ED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0B46AA0-44D0-E1F3-03C9-553261235DF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B74574-B931-445C-512A-367335BDD8C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8BE34EA-DCFD-AC7A-BB0B-12AD3535F08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1F7DD21-F540-E978-9299-2D0D3733C8F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DE6824D-BBF5-3CB2-BA3F-00474D27AE7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119B363-F2FE-2B1E-0071-E946269D101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7E8F607-29C1-D1F2-63CE-83D089EAD8E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7C59473-C9A1-6480-375D-9F5DC25AB32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656D5CB-E743-A9AC-4004-13EFDFA1704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3CCC6AA-9B8A-1A97-3196-7281A1C00FB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70C2072-3BD5-617D-43E8-7CCB7B03C65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858F6AE-42BB-0741-BC10-386D91450DB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7755F20-EFB4-7C7B-8E16-35CB63725CF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E0EA4F8-7CA4-C2F5-5DBD-D77174D50C7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0B5BDF6-16B5-1BA8-890B-0DC82CDE20B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EBA80D2-91BC-ABEA-92CF-316F16851AE2}"/>
              </a:ext>
            </a:extLst>
          </p:cNvPr>
          <p:cNvCxnSpPr>
            <a:cxnSpLocks/>
          </p:cNvCxnSpPr>
          <p:nvPr/>
        </p:nvCxnSpPr>
        <p:spPr>
          <a:xfrm rot="16200000">
            <a:off x="8994949" y="1464203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486A981-F41B-DE49-0BCA-B58E80D70B26}"/>
              </a:ext>
            </a:extLst>
          </p:cNvPr>
          <p:cNvCxnSpPr>
            <a:cxnSpLocks/>
          </p:cNvCxnSpPr>
          <p:nvPr/>
        </p:nvCxnSpPr>
        <p:spPr>
          <a:xfrm flipH="1">
            <a:off x="7048984" y="671582"/>
            <a:ext cx="1841627" cy="5589316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CAB7823-1A54-2967-142D-8EDFE28C1306}"/>
              </a:ext>
            </a:extLst>
          </p:cNvPr>
          <p:cNvSpPr txBox="1"/>
          <p:nvPr/>
        </p:nvSpPr>
        <p:spPr>
          <a:xfrm>
            <a:off x="8005093" y="4080187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C431181-048F-748C-685B-6C5EBC00F21D}"/>
              </a:ext>
            </a:extLst>
          </p:cNvPr>
          <p:cNvSpPr txBox="1"/>
          <p:nvPr/>
        </p:nvSpPr>
        <p:spPr>
          <a:xfrm>
            <a:off x="9402291" y="4089092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6613A65-D710-B5AF-6BE7-CE9A0319B8FF}"/>
              </a:ext>
            </a:extLst>
          </p:cNvPr>
          <p:cNvSpPr txBox="1"/>
          <p:nvPr/>
        </p:nvSpPr>
        <p:spPr>
          <a:xfrm>
            <a:off x="10718162" y="4089092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39E704A-EDA5-B8B9-615A-A62BC2F3930C}"/>
              </a:ext>
            </a:extLst>
          </p:cNvPr>
          <p:cNvSpPr txBox="1"/>
          <p:nvPr/>
        </p:nvSpPr>
        <p:spPr>
          <a:xfrm>
            <a:off x="8001530" y="2696511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02CFCFC-1DB3-79AC-12C2-EE6349569BA6}"/>
              </a:ext>
            </a:extLst>
          </p:cNvPr>
          <p:cNvCxnSpPr>
            <a:cxnSpLocks/>
          </p:cNvCxnSpPr>
          <p:nvPr/>
        </p:nvCxnSpPr>
        <p:spPr>
          <a:xfrm>
            <a:off x="8157801" y="631916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097A9F5-BE4D-5E22-DE4E-0C5F14F4ECCF}"/>
              </a:ext>
            </a:extLst>
          </p:cNvPr>
          <p:cNvSpPr txBox="1"/>
          <p:nvPr/>
        </p:nvSpPr>
        <p:spPr>
          <a:xfrm>
            <a:off x="7926782" y="1303797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69CEFC-7EF2-6445-1EB4-147A17D6B38C}"/>
              </a:ext>
            </a:extLst>
          </p:cNvPr>
          <p:cNvSpPr txBox="1"/>
          <p:nvPr/>
        </p:nvSpPr>
        <p:spPr>
          <a:xfrm>
            <a:off x="7953497" y="5464155"/>
            <a:ext cx="396844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E1E49F0-EDCC-E89F-6258-CD5C99BA2A12}"/>
              </a:ext>
            </a:extLst>
          </p:cNvPr>
          <p:cNvSpPr txBox="1"/>
          <p:nvPr/>
        </p:nvSpPr>
        <p:spPr>
          <a:xfrm flipH="1">
            <a:off x="6554459" y="4100891"/>
            <a:ext cx="491812" cy="389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0F543F2-81D3-A337-5A54-5BE70DF93A65}"/>
                  </a:ext>
                </a:extLst>
              </p:cNvPr>
              <p:cNvSpPr txBox="1"/>
              <p:nvPr/>
            </p:nvSpPr>
            <p:spPr>
              <a:xfrm>
                <a:off x="195718" y="581134"/>
                <a:ext cx="534787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Here we have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0F543F2-81D3-A337-5A54-5BE70DF93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18" y="581134"/>
                <a:ext cx="5347874" cy="1384995"/>
              </a:xfrm>
              <a:prstGeom prst="rect">
                <a:avLst/>
              </a:prstGeom>
              <a:blipFill>
                <a:blip r:embed="rId4"/>
                <a:stretch>
                  <a:fillRect l="-2370" t="-4505" r="-1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B92A9B6-6A3D-EAE1-1194-83A909B4C7D5}"/>
                  </a:ext>
                </a:extLst>
              </p:cNvPr>
              <p:cNvSpPr txBox="1"/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We want to find a parallel line that passes through coordinate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(2,0)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B92A9B6-6A3D-EAE1-1194-83A909B4C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blipFill>
                <a:blip r:embed="rId5"/>
                <a:stretch>
                  <a:fillRect l="-2123" t="-3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Plus 64">
            <a:extLst>
              <a:ext uri="{FF2B5EF4-FFF2-40B4-BE49-F238E27FC236}">
                <a16:creationId xmlns:a16="http://schemas.microsoft.com/office/drawing/2014/main" id="{C5017FBF-BB93-14FB-ED9F-928B83E70C5B}"/>
              </a:ext>
            </a:extLst>
          </p:cNvPr>
          <p:cNvSpPr/>
          <p:nvPr/>
        </p:nvSpPr>
        <p:spPr>
          <a:xfrm rot="2733256">
            <a:off x="8446143" y="3998001"/>
            <a:ext cx="518539" cy="518539"/>
          </a:xfrm>
          <a:prstGeom prst="mathPlus">
            <a:avLst>
              <a:gd name="adj1" fmla="val 12142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1D90F27-69D6-4AC3-874D-F76C0FC6C09F}"/>
                  </a:ext>
                </a:extLst>
              </p:cNvPr>
              <p:cNvSpPr txBox="1"/>
              <p:nvPr/>
            </p:nvSpPr>
            <p:spPr>
              <a:xfrm>
                <a:off x="8734397" y="4384505"/>
                <a:ext cx="1025261" cy="64918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(2,0)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1D90F27-69D6-4AC3-874D-F76C0FC6C0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4397" y="4384505"/>
                <a:ext cx="1025261" cy="649188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CF42B18-2A7E-3479-3569-471E514CBCBD}"/>
                  </a:ext>
                </a:extLst>
              </p:cNvPr>
              <p:cNvSpPr txBox="1"/>
              <p:nvPr/>
            </p:nvSpPr>
            <p:spPr>
              <a:xfrm>
                <a:off x="-15069" y="2245483"/>
                <a:ext cx="615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5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5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5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9DABF0E-C0A6-1A71-13BF-12DE7F1B8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69" y="2245483"/>
                <a:ext cx="6159148" cy="923330"/>
              </a:xfrm>
              <a:prstGeom prst="rect">
                <a:avLst/>
              </a:prstGeom>
              <a:blipFill>
                <a:blip r:embed="rId7"/>
                <a:stretch>
                  <a:fillRect b="-14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E1FC631-5472-13DC-CB92-5142C9FB45FE}"/>
              </a:ext>
            </a:extLst>
          </p:cNvPr>
          <p:cNvSpPr txBox="1"/>
          <p:nvPr/>
        </p:nvSpPr>
        <p:spPr>
          <a:xfrm>
            <a:off x="195718" y="3884974"/>
            <a:ext cx="3685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Parallel lines means that…</a:t>
            </a:r>
          </a:p>
        </p:txBody>
      </p:sp>
      <p:sp>
        <p:nvSpPr>
          <p:cNvPr id="57" name="Rounded Rectangle 5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5CC029-82FC-0465-B7C6-8202C5337223}"/>
              </a:ext>
            </a:extLst>
          </p:cNvPr>
          <p:cNvSpPr/>
          <p:nvPr/>
        </p:nvSpPr>
        <p:spPr>
          <a:xfrm>
            <a:off x="3904296" y="3153688"/>
            <a:ext cx="1975255" cy="5628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the gradient is the same.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E5DA33D4-E1C5-F426-3680-5EBC2DFEB549}"/>
              </a:ext>
            </a:extLst>
          </p:cNvPr>
          <p:cNvSpPr/>
          <p:nvPr/>
        </p:nvSpPr>
        <p:spPr>
          <a:xfrm>
            <a:off x="3904296" y="3831583"/>
            <a:ext cx="1975255" cy="5628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the y-intercept is the same.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4A914240-FC77-8271-52E5-1C997E9ED11D}"/>
              </a:ext>
            </a:extLst>
          </p:cNvPr>
          <p:cNvSpPr/>
          <p:nvPr/>
        </p:nvSpPr>
        <p:spPr>
          <a:xfrm>
            <a:off x="3904296" y="4509478"/>
            <a:ext cx="1975255" cy="5628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the x-intercept is the same.</a:t>
            </a:r>
          </a:p>
        </p:txBody>
      </p:sp>
    </p:spTree>
    <p:extLst>
      <p:ext uri="{BB962C8B-B14F-4D97-AF65-F5344CB8AC3E}">
        <p14:creationId xmlns:p14="http://schemas.microsoft.com/office/powerpoint/2010/main" val="2671293632"/>
      </p:ext>
    </p:extLst>
  </p:cSld>
  <p:clrMapOvr>
    <a:masterClrMapping/>
  </p:clrMapOvr>
  <p:transition spd="slow" advClick="0" advTm="0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B235B-1833-F140-0730-B4FCA7AD0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7482C64-67FA-84EF-5959-6093C9005DC5}"/>
              </a:ext>
            </a:extLst>
          </p:cNvPr>
          <p:cNvGrpSpPr/>
          <p:nvPr/>
        </p:nvGrpSpPr>
        <p:grpSpPr>
          <a:xfrm>
            <a:off x="6175733" y="631916"/>
            <a:ext cx="5628982" cy="5628982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C15B4AA-9777-28EE-B773-FC59CF3CB88A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F1AC54F-81FF-7810-1E48-D8229CA37B89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10CE1A8-765A-4587-DC3C-EA3D174E479E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E465D9C-7874-CA06-4CF5-E3B7908BC880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DDC1B9F-2E5B-B80D-63D2-60FBABDE3EE4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7B0550-F574-1AD6-5702-AB43DF2EC345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805681A-7EC7-5F17-E7C1-0057F5120BD9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3E2E63-64BA-E5C2-4278-0A609AA6BFB6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7256564-C1A4-F50C-7D23-65CE57BEE9A4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864A744-380C-4082-A6F7-BF39BBDFF537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323A17C-90C1-9223-44BB-33E08B815EB9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1F9D8B0-065F-68B2-BEDD-5F0E46B13B76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99E425-99B1-8235-CF7B-6BDCF1B3E1A7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2A6EDC3-17D3-8C6C-7834-32B8017B2C69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F947512-A8A2-017D-5577-43A551F9C7B3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12C5543-6F2A-DBB7-65AD-A4C782B46A06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3D8737C-5296-FA3E-C845-FED2B06D7E71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4BF7455-9451-256D-DA8A-43AC5858991A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7985368-D555-04DC-09DF-F46E56FFFA6F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6EF65FA-5539-516E-F518-346BF7A0B46A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DD41A16-2E39-480B-0BFB-A5F935BDA210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85D24B-D99F-0D6A-8ABD-736F122E13B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342AF25-8AD3-5B51-3F9C-796D88A5F8E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D8DA708-4AEB-B4D0-CCB9-BC98C33126F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6B42057-E55D-1A7A-AD0A-F6EBD046AE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277FAC1-1F27-7FE9-3F76-8C428B3C38C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AD68FB1-3C20-206F-8CB9-1161779D67C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C184291-7721-AB0B-3440-501B2FE3702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FB672C4-3025-101F-360F-F1F431BCBB9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54D26A2-CF69-C3F6-1BB8-BC59534DC93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56DCFE9-B8CD-4A85-8521-898D043A1E5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77CDC52-B54B-DCB2-D4A5-CBA9B014F6F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96F3294-725E-FB97-B5A0-AD29C931F24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22F8818-AF32-FEAA-A000-B50939B40E1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6CB4073-835B-FD09-BA24-AD3AE938384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27BD442-3CDB-12F5-663F-9B5BDCDD703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F3DE7B2-4F4F-0258-8387-5546DBE08BA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6C6944B-EDEC-AF3B-D9DA-15F9C873B42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1157E84-BBA2-F62C-1BEF-425593AAAAC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06AA861-DDB0-A932-3F13-51EFDDF1C1D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E896079-461C-3181-2DCB-BACA769F4CD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390358B-A9F1-858A-182D-A08E04F8D6B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DC21F50-62C4-2FA4-CBF8-6961876FD461}"/>
              </a:ext>
            </a:extLst>
          </p:cNvPr>
          <p:cNvCxnSpPr>
            <a:cxnSpLocks/>
          </p:cNvCxnSpPr>
          <p:nvPr/>
        </p:nvCxnSpPr>
        <p:spPr>
          <a:xfrm rot="16200000">
            <a:off x="8994949" y="1464203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2F02788-E550-CF62-A4D7-8A0474C4A29F}"/>
              </a:ext>
            </a:extLst>
          </p:cNvPr>
          <p:cNvCxnSpPr>
            <a:cxnSpLocks/>
          </p:cNvCxnSpPr>
          <p:nvPr/>
        </p:nvCxnSpPr>
        <p:spPr>
          <a:xfrm flipH="1">
            <a:off x="7048984" y="671582"/>
            <a:ext cx="1841627" cy="5589316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B2C7D89-5342-A036-079E-4AD6EAE60A47}"/>
              </a:ext>
            </a:extLst>
          </p:cNvPr>
          <p:cNvSpPr txBox="1"/>
          <p:nvPr/>
        </p:nvSpPr>
        <p:spPr>
          <a:xfrm>
            <a:off x="8005093" y="4080187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159875-F90D-B482-DA9E-73AE485C225C}"/>
              </a:ext>
            </a:extLst>
          </p:cNvPr>
          <p:cNvSpPr txBox="1"/>
          <p:nvPr/>
        </p:nvSpPr>
        <p:spPr>
          <a:xfrm>
            <a:off x="9402291" y="4089092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44D5BDE-9E7C-3081-5C22-795B07EBC991}"/>
              </a:ext>
            </a:extLst>
          </p:cNvPr>
          <p:cNvSpPr txBox="1"/>
          <p:nvPr/>
        </p:nvSpPr>
        <p:spPr>
          <a:xfrm>
            <a:off x="10718162" y="4089092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933B2BC-9885-EC45-0FCA-7B3350459BCA}"/>
              </a:ext>
            </a:extLst>
          </p:cNvPr>
          <p:cNvSpPr txBox="1"/>
          <p:nvPr/>
        </p:nvSpPr>
        <p:spPr>
          <a:xfrm>
            <a:off x="8001530" y="2696511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527C9FA-53A9-B89E-68AC-6547B10BDC52}"/>
              </a:ext>
            </a:extLst>
          </p:cNvPr>
          <p:cNvCxnSpPr>
            <a:cxnSpLocks/>
          </p:cNvCxnSpPr>
          <p:nvPr/>
        </p:nvCxnSpPr>
        <p:spPr>
          <a:xfrm>
            <a:off x="8157801" y="631916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4134863-2EB8-C396-EA75-0B8A223734F5}"/>
              </a:ext>
            </a:extLst>
          </p:cNvPr>
          <p:cNvSpPr txBox="1"/>
          <p:nvPr/>
        </p:nvSpPr>
        <p:spPr>
          <a:xfrm>
            <a:off x="7926782" y="1303797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0D770BA-7371-1A28-578F-1E69A4486902}"/>
              </a:ext>
            </a:extLst>
          </p:cNvPr>
          <p:cNvSpPr txBox="1"/>
          <p:nvPr/>
        </p:nvSpPr>
        <p:spPr>
          <a:xfrm>
            <a:off x="7953497" y="5464155"/>
            <a:ext cx="396844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B290372-0751-F749-5D9F-26148056AFDB}"/>
              </a:ext>
            </a:extLst>
          </p:cNvPr>
          <p:cNvSpPr txBox="1"/>
          <p:nvPr/>
        </p:nvSpPr>
        <p:spPr>
          <a:xfrm flipH="1">
            <a:off x="6554459" y="4100891"/>
            <a:ext cx="491812" cy="389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3525F0D-A296-A07E-981F-928C1AC96534}"/>
                  </a:ext>
                </a:extLst>
              </p:cNvPr>
              <p:cNvSpPr txBox="1"/>
              <p:nvPr/>
            </p:nvSpPr>
            <p:spPr>
              <a:xfrm>
                <a:off x="195718" y="581134"/>
                <a:ext cx="534787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Here we have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3525F0D-A296-A07E-981F-928C1AC96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18" y="581134"/>
                <a:ext cx="5347874" cy="1384995"/>
              </a:xfrm>
              <a:prstGeom prst="rect">
                <a:avLst/>
              </a:prstGeom>
              <a:blipFill>
                <a:blip r:embed="rId4"/>
                <a:stretch>
                  <a:fillRect l="-2370" t="-4505" r="-1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EF39D11-DBB1-2C41-2D8C-64BCEF57DB83}"/>
                  </a:ext>
                </a:extLst>
              </p:cNvPr>
              <p:cNvSpPr txBox="1"/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We want to find a </a:t>
                </a:r>
                <a:r>
                  <a:rPr lang="en-US" sz="2800" b="1" i="1" dirty="0">
                    <a:solidFill>
                      <a:srgbClr val="FF0000"/>
                    </a:solidFill>
                  </a:rPr>
                  <a:t>parallel line </a:t>
                </a:r>
                <a:r>
                  <a:rPr lang="en-US" sz="2800" dirty="0"/>
                  <a:t>that passes through coordinate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(2,0)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EF39D11-DBB1-2C41-2D8C-64BCEF57D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blipFill>
                <a:blip r:embed="rId5"/>
                <a:stretch>
                  <a:fillRect l="-2123" t="-3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Plus 64">
            <a:extLst>
              <a:ext uri="{FF2B5EF4-FFF2-40B4-BE49-F238E27FC236}">
                <a16:creationId xmlns:a16="http://schemas.microsoft.com/office/drawing/2014/main" id="{BD1E3D39-D9D7-258C-67D0-B092C2084FAA}"/>
              </a:ext>
            </a:extLst>
          </p:cNvPr>
          <p:cNvSpPr/>
          <p:nvPr/>
        </p:nvSpPr>
        <p:spPr>
          <a:xfrm rot="2733256">
            <a:off x="8446143" y="3998001"/>
            <a:ext cx="518539" cy="518539"/>
          </a:xfrm>
          <a:prstGeom prst="mathPlus">
            <a:avLst>
              <a:gd name="adj1" fmla="val 12142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142F3E3-39E6-0CD5-D98C-4365EB6EB1D3}"/>
                  </a:ext>
                </a:extLst>
              </p:cNvPr>
              <p:cNvSpPr txBox="1"/>
              <p:nvPr/>
            </p:nvSpPr>
            <p:spPr>
              <a:xfrm>
                <a:off x="8734397" y="4384505"/>
                <a:ext cx="1025261" cy="64918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(2,0)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142F3E3-39E6-0CD5-D98C-4365EB6EB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4397" y="4384505"/>
                <a:ext cx="1025261" cy="649188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4C6B60A-3AF0-EB41-39CF-E8105B2EEE62}"/>
                  </a:ext>
                </a:extLst>
              </p:cNvPr>
              <p:cNvSpPr txBox="1"/>
              <p:nvPr/>
            </p:nvSpPr>
            <p:spPr>
              <a:xfrm>
                <a:off x="-15069" y="2245483"/>
                <a:ext cx="615914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4C6B60A-3AF0-EB41-39CF-E8105B2EE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69" y="2245483"/>
                <a:ext cx="6159148" cy="707886"/>
              </a:xfrm>
              <a:prstGeom prst="rect">
                <a:avLst/>
              </a:prstGeom>
              <a:blipFill>
                <a:blip r:embed="rId7"/>
                <a:stretch>
                  <a:fillRect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9A04052-87BE-D293-6C98-459A32F7B240}"/>
              </a:ext>
            </a:extLst>
          </p:cNvPr>
          <p:cNvSpPr txBox="1"/>
          <p:nvPr/>
        </p:nvSpPr>
        <p:spPr>
          <a:xfrm>
            <a:off x="167742" y="3112297"/>
            <a:ext cx="56490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Parallel lines means that </a:t>
            </a:r>
            <a:r>
              <a:rPr lang="en-US" sz="2000" dirty="0">
                <a:solidFill>
                  <a:sysClr val="windowText" lastClr="000000"/>
                </a:solidFill>
              </a:rPr>
              <a:t>the gradient is the same.</a:t>
            </a: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5B3DB2E-ACF2-51BB-CEC2-38D7A344D593}"/>
                  </a:ext>
                </a:extLst>
              </p:cNvPr>
              <p:cNvSpPr txBox="1"/>
              <p:nvPr/>
            </p:nvSpPr>
            <p:spPr>
              <a:xfrm>
                <a:off x="1784429" y="3098946"/>
                <a:ext cx="1605425" cy="2646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6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5B3DB2E-ACF2-51BB-CEC2-38D7A344D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4429" y="3098946"/>
                <a:ext cx="1605425" cy="2646878"/>
              </a:xfrm>
              <a:prstGeom prst="rect">
                <a:avLst/>
              </a:prstGeom>
              <a:blipFill>
                <a:blip r:embed="rId8"/>
                <a:stretch>
                  <a:fillRect l="-25984" r="-47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BF991C0-0E1F-6F22-AD49-F3818E89FAF5}"/>
                  </a:ext>
                </a:extLst>
              </p:cNvPr>
              <p:cNvSpPr txBox="1"/>
              <p:nvPr/>
            </p:nvSpPr>
            <p:spPr>
              <a:xfrm>
                <a:off x="-36025" y="3962196"/>
                <a:ext cx="5980483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=      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BF991C0-0E1F-6F22-AD49-F3818E89F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6025" y="3962196"/>
                <a:ext cx="5980483" cy="1323439"/>
              </a:xfrm>
              <a:prstGeom prst="rect">
                <a:avLst/>
              </a:prstGeom>
              <a:blipFill>
                <a:blip r:embed="rId9"/>
                <a:stretch>
                  <a:fillRect l="-2119" t="-4762" b="-2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" name="Picture 2" descr="Mini white boards online">
            <a:extLst>
              <a:ext uri="{FF2B5EF4-FFF2-40B4-BE49-F238E27FC236}">
                <a16:creationId xmlns:a16="http://schemas.microsoft.com/office/drawing/2014/main" id="{F2643AAC-A2CF-857F-01EB-6E4D04B30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980" y="4210817"/>
            <a:ext cx="1554321" cy="82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703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Word"/>
      </p:transition>
    </mc:Choice>
    <mc:Fallback xmlns="">
      <p:transition spd="med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F03D-41A8-5453-0534-1911D8DD5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1869A17-9299-B5A3-E85B-FA127A875F22}"/>
              </a:ext>
            </a:extLst>
          </p:cNvPr>
          <p:cNvGrpSpPr/>
          <p:nvPr/>
        </p:nvGrpSpPr>
        <p:grpSpPr>
          <a:xfrm>
            <a:off x="6175733" y="631916"/>
            <a:ext cx="5628982" cy="5628982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F967C17-A6C2-09D3-E5F5-89C54DC7557D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CC673C6-8A27-8C2C-2F2F-946368D331C0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090A50A-4FA5-A72A-009A-9D15C5CA24EC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732B4B3-F4CD-B2BB-E78B-2D29BB6759C5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60C98F3-F4B3-681C-9BF9-DE9D7D451F7C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1525BB3-3725-8080-7756-313D65F0CB10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10B7016-E007-AEE8-238F-303654FE24E0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27D5E8F-DD6E-90E3-5C4B-BB3D62B5B883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79DE4F8-1FE3-ABF5-87FF-B095AFEDB862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ABE55AD-1AE8-122B-B312-854F4D60084E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2DE4428-5CE0-C337-CA39-41B9C8129081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99EC26A-AE84-E7E6-1E2A-E666A50B9E1D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7D61571-AEC4-5CBD-815E-20E56E818489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E2073E1-36D6-8AEB-23BE-1CA61EBE37B3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FD02B4D-907F-7534-F7C8-77AD2EA42305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6C952A-4279-40A1-E7C9-78521313956F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70BFDC6-C37B-97D7-F44A-79086AF684FE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2E4B881-1BBE-0F28-0F24-363B5D2BE294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7DDACE3-233F-41F5-8EB3-2F0603583DE7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09264C5-9A2C-289E-C84E-9411D3EBB953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35696C1-7E2B-A4CE-56E6-19809E254DF8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037A30C-D5A5-3DA0-172E-CF9DE164F2E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3E621DC-6E6A-88B6-05B7-DA4A5F863AB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00BE54-A938-5605-64F0-BB4F1F9AC02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78187B3-C90E-1F8A-EDEF-F28314B4A01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E5D95A-A5D0-BA95-EC08-42EE447D923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8DC5C8E-B805-5B21-B282-076DB940969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6B6E72-171A-C11A-7866-F673D4A02BE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003B850-806C-7DFF-B9B3-8C5927C4166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7582AA7-EA5C-5306-5253-B032B5BBE20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D88DB53-220B-E4E4-B3B2-BE4F33F60B9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3322E1-AAC2-2D03-E3DD-165A47F7075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53B3E22-A21D-08A2-89C6-019FFB0F608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4F4A002-C031-AF02-F2E2-2546CAE38A0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7CA19DB-120D-69CD-5A06-E6E7ACEEB0A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C4C96E-3375-C7B7-D8BF-8A569F4FEB3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C193684-8595-4586-CC4B-58073ADD3B6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5671DA5-7B15-ABA7-992A-75363381858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7F92C0-5D8B-E41F-F2A1-B0B8FF53C84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C13FA3-46F2-C74D-44BE-2DA6D8ADE98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9BD83C0-33FA-DC9C-7718-08AED3B4780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E9FE55D-B184-3326-BAFB-2593DCAFD46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5E7C36A-3982-5E03-5905-B883BB2EC7BE}"/>
              </a:ext>
            </a:extLst>
          </p:cNvPr>
          <p:cNvCxnSpPr>
            <a:cxnSpLocks/>
          </p:cNvCxnSpPr>
          <p:nvPr/>
        </p:nvCxnSpPr>
        <p:spPr>
          <a:xfrm rot="16200000">
            <a:off x="8994949" y="1464203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60A3262-4686-8493-6FF7-A32730798C04}"/>
              </a:ext>
            </a:extLst>
          </p:cNvPr>
          <p:cNvCxnSpPr>
            <a:cxnSpLocks/>
          </p:cNvCxnSpPr>
          <p:nvPr/>
        </p:nvCxnSpPr>
        <p:spPr>
          <a:xfrm flipH="1">
            <a:off x="7048984" y="671582"/>
            <a:ext cx="1841627" cy="5589316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1F60FFF-FA73-7BB4-4801-07C82ACD5E14}"/>
              </a:ext>
            </a:extLst>
          </p:cNvPr>
          <p:cNvSpPr txBox="1"/>
          <p:nvPr/>
        </p:nvSpPr>
        <p:spPr>
          <a:xfrm>
            <a:off x="8005093" y="4080187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F4D9634-800A-0CE2-ABDE-1422A424A8E3}"/>
              </a:ext>
            </a:extLst>
          </p:cNvPr>
          <p:cNvSpPr txBox="1"/>
          <p:nvPr/>
        </p:nvSpPr>
        <p:spPr>
          <a:xfrm>
            <a:off x="9402291" y="4089092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39D6778-CBBE-1856-AD65-CAAA4547E4E4}"/>
              </a:ext>
            </a:extLst>
          </p:cNvPr>
          <p:cNvSpPr txBox="1"/>
          <p:nvPr/>
        </p:nvSpPr>
        <p:spPr>
          <a:xfrm>
            <a:off x="10718162" y="4089092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0037B09-99E9-84C7-4F2D-C54ACBB9325F}"/>
              </a:ext>
            </a:extLst>
          </p:cNvPr>
          <p:cNvSpPr txBox="1"/>
          <p:nvPr/>
        </p:nvSpPr>
        <p:spPr>
          <a:xfrm>
            <a:off x="8001530" y="2696511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0121BD1-4979-8F3F-AA4E-8A26E9C0F2A6}"/>
              </a:ext>
            </a:extLst>
          </p:cNvPr>
          <p:cNvCxnSpPr>
            <a:cxnSpLocks/>
          </p:cNvCxnSpPr>
          <p:nvPr/>
        </p:nvCxnSpPr>
        <p:spPr>
          <a:xfrm>
            <a:off x="8157801" y="631916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B8E5206-6399-D6E4-9A29-B0600FFF8F2B}"/>
              </a:ext>
            </a:extLst>
          </p:cNvPr>
          <p:cNvSpPr txBox="1"/>
          <p:nvPr/>
        </p:nvSpPr>
        <p:spPr>
          <a:xfrm>
            <a:off x="7926782" y="1303797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9C587D0-F0FA-DE36-6CAD-31CE67CD1B1F}"/>
              </a:ext>
            </a:extLst>
          </p:cNvPr>
          <p:cNvSpPr txBox="1"/>
          <p:nvPr/>
        </p:nvSpPr>
        <p:spPr>
          <a:xfrm>
            <a:off x="7953497" y="5464155"/>
            <a:ext cx="396844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C9F1462-64E3-4A4B-869D-40289013C1D0}"/>
              </a:ext>
            </a:extLst>
          </p:cNvPr>
          <p:cNvSpPr txBox="1"/>
          <p:nvPr/>
        </p:nvSpPr>
        <p:spPr>
          <a:xfrm flipH="1">
            <a:off x="6554459" y="4100891"/>
            <a:ext cx="491812" cy="389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99FF2E3-3867-3C5D-B08D-03714735C185}"/>
                  </a:ext>
                </a:extLst>
              </p:cNvPr>
              <p:cNvSpPr txBox="1"/>
              <p:nvPr/>
            </p:nvSpPr>
            <p:spPr>
              <a:xfrm>
                <a:off x="195718" y="581134"/>
                <a:ext cx="534787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Here we have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99FF2E3-3867-3C5D-B08D-03714735C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18" y="581134"/>
                <a:ext cx="5347874" cy="1384995"/>
              </a:xfrm>
              <a:prstGeom prst="rect">
                <a:avLst/>
              </a:prstGeom>
              <a:blipFill>
                <a:blip r:embed="rId4"/>
                <a:stretch>
                  <a:fillRect l="-2370" t="-4505" r="-1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07DF192-A6A3-D6DB-55F9-97B8ACBF70C2}"/>
                  </a:ext>
                </a:extLst>
              </p:cNvPr>
              <p:cNvSpPr txBox="1"/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We want to find a </a:t>
                </a:r>
                <a:r>
                  <a:rPr lang="en-US" sz="2800" b="1" i="1" dirty="0">
                    <a:solidFill>
                      <a:srgbClr val="FF0000"/>
                    </a:solidFill>
                  </a:rPr>
                  <a:t>parallel line </a:t>
                </a:r>
                <a:r>
                  <a:rPr lang="en-US" sz="2800" dirty="0"/>
                  <a:t>that passes through coordinate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(2,0)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07DF192-A6A3-D6DB-55F9-97B8ACBF7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blipFill>
                <a:blip r:embed="rId5"/>
                <a:stretch>
                  <a:fillRect l="-2123" t="-3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Plus 64">
            <a:extLst>
              <a:ext uri="{FF2B5EF4-FFF2-40B4-BE49-F238E27FC236}">
                <a16:creationId xmlns:a16="http://schemas.microsoft.com/office/drawing/2014/main" id="{6D11638C-E9B8-655F-D8E3-AF07FFD3418A}"/>
              </a:ext>
            </a:extLst>
          </p:cNvPr>
          <p:cNvSpPr/>
          <p:nvPr/>
        </p:nvSpPr>
        <p:spPr>
          <a:xfrm rot="2733256">
            <a:off x="8446143" y="3998001"/>
            <a:ext cx="518539" cy="518539"/>
          </a:xfrm>
          <a:prstGeom prst="mathPlus">
            <a:avLst>
              <a:gd name="adj1" fmla="val 12142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3705724-3373-0D99-E077-A4A92069B569}"/>
                  </a:ext>
                </a:extLst>
              </p:cNvPr>
              <p:cNvSpPr txBox="1"/>
              <p:nvPr/>
            </p:nvSpPr>
            <p:spPr>
              <a:xfrm>
                <a:off x="8734397" y="4384505"/>
                <a:ext cx="1025261" cy="64918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(2,0)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3705724-3373-0D99-E077-A4A92069B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4397" y="4384505"/>
                <a:ext cx="1025261" cy="649188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EAC58F5-1703-4C9F-B8FD-BBB94EE1546F}"/>
                  </a:ext>
                </a:extLst>
              </p:cNvPr>
              <p:cNvSpPr txBox="1"/>
              <p:nvPr/>
            </p:nvSpPr>
            <p:spPr>
              <a:xfrm>
                <a:off x="-15069" y="2245483"/>
                <a:ext cx="615914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EAC58F5-1703-4C9F-B8FD-BBB94EE154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69" y="2245483"/>
                <a:ext cx="6159148" cy="707886"/>
              </a:xfrm>
              <a:prstGeom prst="rect">
                <a:avLst/>
              </a:prstGeom>
              <a:blipFill>
                <a:blip r:embed="rId7"/>
                <a:stretch>
                  <a:fillRect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E2BC7F8-521D-79D9-3112-6BD5A84C9F36}"/>
              </a:ext>
            </a:extLst>
          </p:cNvPr>
          <p:cNvSpPr txBox="1"/>
          <p:nvPr/>
        </p:nvSpPr>
        <p:spPr>
          <a:xfrm>
            <a:off x="167742" y="3112297"/>
            <a:ext cx="56490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Parallel lines means that </a:t>
            </a:r>
            <a:r>
              <a:rPr lang="en-US" sz="2000" dirty="0">
                <a:solidFill>
                  <a:sysClr val="windowText" lastClr="000000"/>
                </a:solidFill>
              </a:rPr>
              <a:t>the gradient is the same.</a:t>
            </a:r>
          </a:p>
          <a:p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C925782-577F-D740-2ADA-D608A5F4A2FB}"/>
                  </a:ext>
                </a:extLst>
              </p:cNvPr>
              <p:cNvSpPr txBox="1"/>
              <p:nvPr/>
            </p:nvSpPr>
            <p:spPr>
              <a:xfrm>
                <a:off x="1784429" y="3098946"/>
                <a:ext cx="1605425" cy="2646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6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C925782-577F-D740-2ADA-D608A5F4A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4429" y="3098946"/>
                <a:ext cx="1605425" cy="2646878"/>
              </a:xfrm>
              <a:prstGeom prst="rect">
                <a:avLst/>
              </a:prstGeom>
              <a:blipFill>
                <a:blip r:embed="rId8"/>
                <a:stretch>
                  <a:fillRect l="-25984" r="-47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51FEB1C-A385-5D16-F23E-C4813A94CD06}"/>
                  </a:ext>
                </a:extLst>
              </p:cNvPr>
              <p:cNvSpPr txBox="1"/>
              <p:nvPr/>
            </p:nvSpPr>
            <p:spPr>
              <a:xfrm>
                <a:off x="122999" y="3962196"/>
                <a:ext cx="5191806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51FEB1C-A385-5D16-F23E-C4813A94C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99" y="3962196"/>
                <a:ext cx="5191806" cy="1323439"/>
              </a:xfrm>
              <a:prstGeom prst="rect">
                <a:avLst/>
              </a:prstGeom>
              <a:blipFill>
                <a:blip r:embed="rId9"/>
                <a:stretch>
                  <a:fillRect l="-2439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CEBA1E1B-F60C-68B5-2CDA-5973141AA0FA}"/>
                  </a:ext>
                </a:extLst>
              </p:cNvPr>
              <p:cNvSpPr/>
              <p:nvPr/>
            </p:nvSpPr>
            <p:spPr>
              <a:xfrm>
                <a:off x="1786446" y="6545395"/>
                <a:ext cx="404976" cy="6315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noFill/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1400" dirty="0">
                  <a:noFill/>
                </a:endParaRPr>
              </a:p>
            </p:txBody>
          </p:sp>
        </mc:Choice>
        <mc:Fallback xmlns=""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CEBA1E1B-F60C-68B5-2CDA-5973141AA0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446" y="6545395"/>
                <a:ext cx="404976" cy="63151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E98D0F40-415C-CA87-AAE7-EBE865022C20}"/>
                  </a:ext>
                </a:extLst>
              </p:cNvPr>
              <p:cNvSpPr/>
              <p:nvPr/>
            </p:nvSpPr>
            <p:spPr>
              <a:xfrm>
                <a:off x="2342477" y="5138908"/>
                <a:ext cx="404976" cy="6315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noFill/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1400" dirty="0">
                  <a:noFill/>
                </a:endParaRPr>
              </a:p>
            </p:txBody>
          </p:sp>
        </mc:Choice>
        <mc:Fallback xmlns=""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E98D0F40-415C-CA87-AAE7-EBE865022C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477" y="5138908"/>
                <a:ext cx="404976" cy="63151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7DBEAAC1-2DBB-7065-B3B1-4FD04441E738}"/>
                  </a:ext>
                </a:extLst>
              </p:cNvPr>
              <p:cNvSpPr/>
              <p:nvPr/>
            </p:nvSpPr>
            <p:spPr>
              <a:xfrm>
                <a:off x="2896453" y="5138907"/>
                <a:ext cx="404976" cy="6315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noFill/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1400" dirty="0">
                  <a:noFill/>
                </a:endParaRPr>
              </a:p>
            </p:txBody>
          </p:sp>
        </mc:Choice>
        <mc:Fallback xmlns=""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7DBEAAC1-2DBB-7065-B3B1-4FD04441E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453" y="5138907"/>
                <a:ext cx="404976" cy="63151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ounded Rectangle 79">
                <a:extLst>
                  <a:ext uri="{FF2B5EF4-FFF2-40B4-BE49-F238E27FC236}">
                    <a16:creationId xmlns:a16="http://schemas.microsoft.com/office/drawing/2014/main" id="{605032B0-CAC7-B169-5CFE-A915D561CAF6}"/>
                  </a:ext>
                </a:extLst>
              </p:cNvPr>
              <p:cNvSpPr/>
              <p:nvPr/>
            </p:nvSpPr>
            <p:spPr>
              <a:xfrm>
                <a:off x="1784429" y="5843101"/>
                <a:ext cx="404976" cy="6315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noFill/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1400" dirty="0">
                  <a:noFill/>
                </a:endParaRPr>
              </a:p>
            </p:txBody>
          </p:sp>
        </mc:Choice>
        <mc:Fallback xmlns="">
          <p:sp>
            <p:nvSpPr>
              <p:cNvPr id="80" name="Rounded Rectangle 79">
                <a:extLst>
                  <a:ext uri="{FF2B5EF4-FFF2-40B4-BE49-F238E27FC236}">
                    <a16:creationId xmlns:a16="http://schemas.microsoft.com/office/drawing/2014/main" id="{605032B0-CAC7-B169-5CFE-A915D561CA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4429" y="5843101"/>
                <a:ext cx="404976" cy="63151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ounded Rectangle 80">
                <a:extLst>
                  <a:ext uri="{FF2B5EF4-FFF2-40B4-BE49-F238E27FC236}">
                    <a16:creationId xmlns:a16="http://schemas.microsoft.com/office/drawing/2014/main" id="{259AA0F4-6A24-6B42-1A9F-12FD5464E19E}"/>
                  </a:ext>
                </a:extLst>
              </p:cNvPr>
              <p:cNvSpPr/>
              <p:nvPr/>
            </p:nvSpPr>
            <p:spPr>
              <a:xfrm>
                <a:off x="2342477" y="5843100"/>
                <a:ext cx="404976" cy="6315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noFill/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1400" dirty="0">
                  <a:noFill/>
                </a:endParaRPr>
              </a:p>
            </p:txBody>
          </p:sp>
        </mc:Choice>
        <mc:Fallback xmlns="">
          <p:sp>
            <p:nvSpPr>
              <p:cNvPr id="81" name="Rounded Rectangle 80">
                <a:extLst>
                  <a:ext uri="{FF2B5EF4-FFF2-40B4-BE49-F238E27FC236}">
                    <a16:creationId xmlns:a16="http://schemas.microsoft.com/office/drawing/2014/main" id="{259AA0F4-6A24-6B42-1A9F-12FD5464E1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477" y="5843100"/>
                <a:ext cx="404976" cy="63151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ounded Rectangle 81">
                <a:extLst>
                  <a:ext uri="{FF2B5EF4-FFF2-40B4-BE49-F238E27FC236}">
                    <a16:creationId xmlns:a16="http://schemas.microsoft.com/office/drawing/2014/main" id="{DA8D1A3C-22E8-1EC3-8576-51F359FF8185}"/>
                  </a:ext>
                </a:extLst>
              </p:cNvPr>
              <p:cNvSpPr/>
              <p:nvPr/>
            </p:nvSpPr>
            <p:spPr>
              <a:xfrm>
                <a:off x="2896453" y="5843099"/>
                <a:ext cx="404976" cy="6315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noFill/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1400" dirty="0">
                  <a:noFill/>
                </a:endParaRPr>
              </a:p>
            </p:txBody>
          </p:sp>
        </mc:Choice>
        <mc:Fallback xmlns="">
          <p:sp>
            <p:nvSpPr>
              <p:cNvPr id="82" name="Rounded Rectangle 81">
                <a:extLst>
                  <a:ext uri="{FF2B5EF4-FFF2-40B4-BE49-F238E27FC236}">
                    <a16:creationId xmlns:a16="http://schemas.microsoft.com/office/drawing/2014/main" id="{DA8D1A3C-22E8-1EC3-8576-51F359FF81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453" y="5843099"/>
                <a:ext cx="404976" cy="63151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ounded Rectangle 83">
                <a:extLst>
                  <a:ext uri="{FF2B5EF4-FFF2-40B4-BE49-F238E27FC236}">
                    <a16:creationId xmlns:a16="http://schemas.microsoft.com/office/drawing/2014/main" id="{11659C63-A459-AC45-387C-AE6B2475E980}"/>
                  </a:ext>
                </a:extLst>
              </p:cNvPr>
              <p:cNvSpPr/>
              <p:nvPr/>
            </p:nvSpPr>
            <p:spPr>
              <a:xfrm>
                <a:off x="2342477" y="6544150"/>
                <a:ext cx="404976" cy="6315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noFill/>
                          <a:latin typeface="Cambria Math" panose="02040503050406030204" pitchFamily="18" charset="0"/>
                        </a:rPr>
                        <m:t> −2</m:t>
                      </m:r>
                    </m:oMath>
                  </m:oMathPara>
                </a14:m>
                <a:endParaRPr lang="en-US" sz="1400" dirty="0">
                  <a:noFill/>
                </a:endParaRPr>
              </a:p>
            </p:txBody>
          </p:sp>
        </mc:Choice>
        <mc:Fallback xmlns="">
          <p:sp>
            <p:nvSpPr>
              <p:cNvPr id="84" name="Rounded Rectangle 83">
                <a:extLst>
                  <a:ext uri="{FF2B5EF4-FFF2-40B4-BE49-F238E27FC236}">
                    <a16:creationId xmlns:a16="http://schemas.microsoft.com/office/drawing/2014/main" id="{11659C63-A459-AC45-387C-AE6B2475E9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477" y="6544150"/>
                <a:ext cx="404976" cy="63151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ounded Rectangle 84">
                <a:extLst>
                  <a:ext uri="{FF2B5EF4-FFF2-40B4-BE49-F238E27FC236}">
                    <a16:creationId xmlns:a16="http://schemas.microsoft.com/office/drawing/2014/main" id="{85CCEB68-9EA6-5106-B01A-68DFDBFBB5C6}"/>
                  </a:ext>
                </a:extLst>
              </p:cNvPr>
              <p:cNvSpPr/>
              <p:nvPr/>
            </p:nvSpPr>
            <p:spPr>
              <a:xfrm>
                <a:off x="2896453" y="6544149"/>
                <a:ext cx="404976" cy="6315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noFill/>
                          <a:latin typeface="Cambria Math" panose="02040503050406030204" pitchFamily="18" charset="0"/>
                        </a:rPr>
                        <m:t>  −1</m:t>
                      </m:r>
                    </m:oMath>
                  </m:oMathPara>
                </a14:m>
                <a:endParaRPr lang="en-US" sz="1400" dirty="0">
                  <a:noFill/>
                </a:endParaRPr>
              </a:p>
            </p:txBody>
          </p:sp>
        </mc:Choice>
        <mc:Fallback xmlns="">
          <p:sp>
            <p:nvSpPr>
              <p:cNvPr id="85" name="Rounded Rectangle 84">
                <a:extLst>
                  <a:ext uri="{FF2B5EF4-FFF2-40B4-BE49-F238E27FC236}">
                    <a16:creationId xmlns:a16="http://schemas.microsoft.com/office/drawing/2014/main" id="{85CCEB68-9EA6-5106-B01A-68DFDBFBB5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453" y="6544149"/>
                <a:ext cx="404976" cy="63151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D863F4E-A09F-638B-6B42-7128C8DE8BE7}"/>
                  </a:ext>
                </a:extLst>
              </p:cNvPr>
              <p:cNvSpPr txBox="1"/>
              <p:nvPr/>
            </p:nvSpPr>
            <p:spPr>
              <a:xfrm>
                <a:off x="2047774" y="3962196"/>
                <a:ext cx="96051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8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D863F4E-A09F-638B-6B42-7128C8DE8B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774" y="3962196"/>
                <a:ext cx="960519" cy="1323439"/>
              </a:xfrm>
              <a:prstGeom prst="rect">
                <a:avLst/>
              </a:prstGeom>
              <a:blipFill>
                <a:blip r:embed="rId12"/>
                <a:stretch>
                  <a:fillRect l="-15789" r="-15789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Picture 2" descr="Mini white boards online">
            <a:extLst>
              <a:ext uri="{FF2B5EF4-FFF2-40B4-BE49-F238E27FC236}">
                <a16:creationId xmlns:a16="http://schemas.microsoft.com/office/drawing/2014/main" id="{A9BE879F-4B40-3B9D-72BE-39C0956FF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20" y="5188867"/>
            <a:ext cx="2837526" cy="150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651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0">
        <p159:morph option="byWord"/>
      </p:transition>
    </mc:Choice>
    <mc:Fallback xmlns="">
      <p:transition spd="med" advClick="0" advTm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061CB-2DD3-1751-3F17-12EE84550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0C5C87B-C167-02C4-1E57-DE7F543FBCB6}"/>
              </a:ext>
            </a:extLst>
          </p:cNvPr>
          <p:cNvGrpSpPr/>
          <p:nvPr/>
        </p:nvGrpSpPr>
        <p:grpSpPr>
          <a:xfrm>
            <a:off x="6175733" y="631916"/>
            <a:ext cx="5628982" cy="5628982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D8BDE86-F495-CAB4-1662-84F975815BAF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20E1938-380F-C449-B60F-2ADC16181024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7EBD18-39E4-D296-D31C-BAA3AAC16E76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18E5016-76EC-8B2C-CA40-91542D731163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E498C85-A57E-5C7F-0E4C-F99898C53596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5FCFF08-3E14-EE3E-1617-DAC2BC2F60BA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AD40F75-7672-C434-3A76-221C16348942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92436C5-2035-8C0E-061E-F533E0EB8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9AC9CE6-BB8A-44A7-9769-8D2AA829462B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BC695A3-CA13-2471-B7C6-F5218C8FB842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6E188DA-8A41-48A1-B71C-C0CF5374F944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69C5C58-1CB4-402E-CC30-67C157370427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881D626-26CB-85FE-C6DE-399A64556519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3376687-4B90-8A7C-3A93-63420060A745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9FAFAE1-5588-A3AB-5A01-E03832A27E03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1C1CC44-103C-2A7E-FC8E-DBA1DA74702C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12953EC-70ED-3A7D-CBD4-064B5716561F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CBD2910-60EC-6DF1-1815-3DBE0E806A94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6B076F-AB64-6FDA-8D8B-D3F26900DAF7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BC547DB-8B10-EB2F-5CD4-82095B85C4CB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EE707C7-1780-6F3D-0BBE-9887CAE74BCF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49911E0-5034-C91C-2B30-B82FA219212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45C9B0F-385B-BAF7-814C-C14613F3483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B608355-8D76-DFE5-0E58-F431CF90D0F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D67372C-0EC3-B8B5-D579-8E9B7ADB7C1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08705CD-6E10-90D0-27FF-4BC1CFDCD5F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0EA4EA3-9CFE-ACB4-FB9F-AF88F81F26E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D371C0C-ADBE-6A88-A22E-A269C9C6CAC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CF6153C-30B3-3DE5-B8AE-EF2160D7C6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60B5F09-C559-CDC8-429D-8BE83218310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C004585-F953-0B85-C46A-38BC389A10A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ECF97EF-FC1D-D600-BE31-348952C7A41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205B724-E075-345E-C90E-3B950A5479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517D202-9F18-3666-C544-98E314BE4AD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9F9B2F-1D2E-1AD7-2C65-18ED8BEBDD4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BCB931-8376-31B2-AE37-8FAFC7AFE7D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A6964A1-16D8-0A0A-5A11-AE7835588BD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1599601-C6ED-88F5-C774-DB7615ADA74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FD2BD88-9199-15D4-440E-3FE6A1B7B13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01D4DBB-63C7-0B8E-82BB-5C0B4805C28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A56BFE1-6587-03D4-24E0-3629BA2CA3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BD7CD74-AA9A-A62E-8341-E65B6C3B2D8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37CF546-5260-1DBD-5549-6F5EFB5001D8}"/>
              </a:ext>
            </a:extLst>
          </p:cNvPr>
          <p:cNvCxnSpPr>
            <a:cxnSpLocks/>
          </p:cNvCxnSpPr>
          <p:nvPr/>
        </p:nvCxnSpPr>
        <p:spPr>
          <a:xfrm rot="16200000">
            <a:off x="8994949" y="1464203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16A38FA-95FB-F695-8CA0-FF1E6ED21786}"/>
              </a:ext>
            </a:extLst>
          </p:cNvPr>
          <p:cNvCxnSpPr>
            <a:cxnSpLocks/>
          </p:cNvCxnSpPr>
          <p:nvPr/>
        </p:nvCxnSpPr>
        <p:spPr>
          <a:xfrm flipH="1">
            <a:off x="7048984" y="671582"/>
            <a:ext cx="1841627" cy="5589316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EC76CC73-9CB2-1E09-1748-5C51D2684FD6}"/>
              </a:ext>
            </a:extLst>
          </p:cNvPr>
          <p:cNvSpPr txBox="1"/>
          <p:nvPr/>
        </p:nvSpPr>
        <p:spPr>
          <a:xfrm>
            <a:off x="8005093" y="4080187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C847351-90F2-5C2A-DDC3-3FD4FA206130}"/>
              </a:ext>
            </a:extLst>
          </p:cNvPr>
          <p:cNvSpPr txBox="1"/>
          <p:nvPr/>
        </p:nvSpPr>
        <p:spPr>
          <a:xfrm>
            <a:off x="9402291" y="4089092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D449886-FFEF-5B12-5831-3A4EA65A7ED9}"/>
              </a:ext>
            </a:extLst>
          </p:cNvPr>
          <p:cNvSpPr txBox="1"/>
          <p:nvPr/>
        </p:nvSpPr>
        <p:spPr>
          <a:xfrm>
            <a:off x="10718162" y="4089092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2743A22-C41E-663D-C51A-56CA7EBDE492}"/>
              </a:ext>
            </a:extLst>
          </p:cNvPr>
          <p:cNvSpPr txBox="1"/>
          <p:nvPr/>
        </p:nvSpPr>
        <p:spPr>
          <a:xfrm>
            <a:off x="8001530" y="2696511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A6CAA11-1E39-BE31-0362-05EB44D37257}"/>
              </a:ext>
            </a:extLst>
          </p:cNvPr>
          <p:cNvCxnSpPr>
            <a:cxnSpLocks/>
          </p:cNvCxnSpPr>
          <p:nvPr/>
        </p:nvCxnSpPr>
        <p:spPr>
          <a:xfrm>
            <a:off x="8157801" y="631916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E993081B-1426-75A5-D2B6-621A805E00D6}"/>
              </a:ext>
            </a:extLst>
          </p:cNvPr>
          <p:cNvSpPr txBox="1"/>
          <p:nvPr/>
        </p:nvSpPr>
        <p:spPr>
          <a:xfrm>
            <a:off x="7926782" y="1303797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575603-3AAA-A829-AFAA-4443252BF53D}"/>
              </a:ext>
            </a:extLst>
          </p:cNvPr>
          <p:cNvSpPr txBox="1"/>
          <p:nvPr/>
        </p:nvSpPr>
        <p:spPr>
          <a:xfrm>
            <a:off x="7953497" y="5464155"/>
            <a:ext cx="396844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127DAD6-0036-E743-CF9D-A305E03276E7}"/>
              </a:ext>
            </a:extLst>
          </p:cNvPr>
          <p:cNvSpPr txBox="1"/>
          <p:nvPr/>
        </p:nvSpPr>
        <p:spPr>
          <a:xfrm flipH="1">
            <a:off x="6554459" y="4100891"/>
            <a:ext cx="491812" cy="389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B6E9E1C-937D-63AF-66BE-21F6ED93E7CD}"/>
                  </a:ext>
                </a:extLst>
              </p:cNvPr>
              <p:cNvSpPr txBox="1"/>
              <p:nvPr/>
            </p:nvSpPr>
            <p:spPr>
              <a:xfrm>
                <a:off x="195718" y="581134"/>
                <a:ext cx="534787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Here we have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B6E9E1C-937D-63AF-66BE-21F6ED93E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18" y="581134"/>
                <a:ext cx="5347874" cy="1384995"/>
              </a:xfrm>
              <a:prstGeom prst="rect">
                <a:avLst/>
              </a:prstGeom>
              <a:blipFill>
                <a:blip r:embed="rId3"/>
                <a:stretch>
                  <a:fillRect l="-2370" t="-4505" r="-1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6C154FD-3106-B9EB-6248-DD7404D74E46}"/>
                  </a:ext>
                </a:extLst>
              </p:cNvPr>
              <p:cNvSpPr txBox="1"/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We want to find a </a:t>
                </a:r>
                <a:r>
                  <a:rPr lang="en-US" sz="2800" b="1" i="1" dirty="0">
                    <a:solidFill>
                      <a:srgbClr val="FF0000"/>
                    </a:solidFill>
                  </a:rPr>
                  <a:t>parallel line </a:t>
                </a:r>
                <a:r>
                  <a:rPr lang="en-US" sz="2800" dirty="0"/>
                  <a:t>that passes through coordinate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(2,0)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6C154FD-3106-B9EB-6248-DD7404D74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blipFill>
                <a:blip r:embed="rId4"/>
                <a:stretch>
                  <a:fillRect l="-2123" t="-3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Plus 64">
            <a:extLst>
              <a:ext uri="{FF2B5EF4-FFF2-40B4-BE49-F238E27FC236}">
                <a16:creationId xmlns:a16="http://schemas.microsoft.com/office/drawing/2014/main" id="{ECC94AFD-1B88-AD97-4159-3C04E3558E84}"/>
              </a:ext>
            </a:extLst>
          </p:cNvPr>
          <p:cNvSpPr/>
          <p:nvPr/>
        </p:nvSpPr>
        <p:spPr>
          <a:xfrm rot="2733256">
            <a:off x="8446143" y="3998001"/>
            <a:ext cx="518539" cy="518539"/>
          </a:xfrm>
          <a:prstGeom prst="mathPlus">
            <a:avLst>
              <a:gd name="adj1" fmla="val 12142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18CCB3C-79C9-9886-D020-FE7AB4C6C0C5}"/>
                  </a:ext>
                </a:extLst>
              </p:cNvPr>
              <p:cNvSpPr txBox="1"/>
              <p:nvPr/>
            </p:nvSpPr>
            <p:spPr>
              <a:xfrm>
                <a:off x="8734397" y="4384505"/>
                <a:ext cx="1025261" cy="64918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(2,0)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18CCB3C-79C9-9886-D020-FE7AB4C6C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4397" y="4384505"/>
                <a:ext cx="1025261" cy="649188"/>
              </a:xfrm>
              <a:prstGeom prst="roundRect">
                <a:avLst>
                  <a:gd name="adj" fmla="val 50000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DFDE3FD-54D9-5E6D-FE02-C0C4F22725E5}"/>
                  </a:ext>
                </a:extLst>
              </p:cNvPr>
              <p:cNvSpPr txBox="1"/>
              <p:nvPr/>
            </p:nvSpPr>
            <p:spPr>
              <a:xfrm>
                <a:off x="-15069" y="2245483"/>
                <a:ext cx="615914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DFDE3FD-54D9-5E6D-FE02-C0C4F2272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69" y="2245483"/>
                <a:ext cx="6159148" cy="707886"/>
              </a:xfrm>
              <a:prstGeom prst="rect">
                <a:avLst/>
              </a:prstGeom>
              <a:blipFill>
                <a:blip r:embed="rId6"/>
                <a:stretch>
                  <a:fillRect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838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 advClick="0" advTm="0">
        <p159:morph option="byWord"/>
      </p:transition>
    </mc:Choice>
    <mc:Fallback>
      <p:transition spd="med" advClick="0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3C500-A09B-3717-54A1-08DC9CAC7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5AFD7FE-A7E5-9F90-3412-B28FDA67D51C}"/>
              </a:ext>
            </a:extLst>
          </p:cNvPr>
          <p:cNvGrpSpPr/>
          <p:nvPr/>
        </p:nvGrpSpPr>
        <p:grpSpPr>
          <a:xfrm>
            <a:off x="6175733" y="631916"/>
            <a:ext cx="5628982" cy="5628982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74B45C7-A502-E2C7-DB2F-3558B02F5C2C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CC29806-01F9-76B2-86F0-42175840C3C1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43A6809-30EB-A6BC-1EE3-E02F81DBE7E9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B70326D-AE86-AB7B-C41C-6DDF1FE3E04F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D2E48F9-2D82-E6AF-B28C-BD5F454BA8DF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D38B862-5498-28CB-A3E7-1DA23F9F2859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13605D9-63D8-5D5F-1AF7-BF353C6AEFA5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9267D03-4CA3-71F6-B510-121A30BF5FF9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8D80E69-6290-D111-A208-84C3782AF31B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5D9AA7F-F778-E7C2-9ABF-3A1DB6BE77D0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81A50E8-ABF2-3206-0622-1C28CDDEAD2F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12EDFD5-B0F6-228C-70C8-30D127CC6A3C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29EA7BC-A026-F7E4-BBBA-87E1468026E4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C0FB947-FA50-F5EC-3B75-9FB3A55C6DA1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5607CFD-B9FA-0FBF-D8C2-543B4FB7506F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FE07840-C3A9-7FEF-495E-E8018B16FF07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E828D92-6D13-362D-389D-6B5CB8897BAB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71E3D8D-5DA8-557C-156F-DD87DE287C7A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65D02C9-F979-F0D8-BD61-AD506F8FAD76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95D0DAF-0F54-23ED-0C79-8A01EFF314E8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0A60833-716D-C579-8A15-166A0CCF9BBA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CE0286A-40EB-DD3D-3437-26E12A35856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E0490A7-5961-EAA7-904F-7585C01DD6A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F357497-3AA4-1795-C6C5-FCFDC8544FF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CED16A-FC14-DBF0-E665-439BBF6EB39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E24751E-60AD-47E6-A004-80911B52EC4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3F90-8F59-47AC-E355-8AD7D7471BC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9E5D7FC-286F-2BC0-1E24-1E9D4E7ACFE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11E763C-033C-C923-E982-020BD72DF7D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7790053-D146-3A2B-34C0-AA5747D2D0A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2FAB703-6615-89A6-E496-88199346504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B8C23EF-B0E8-4FA7-BEA3-EFF3730B372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7DDCB30-0897-0A28-BE58-BE7B29ACAD3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776ED32-9A2E-5082-09D1-0F3DECC54D8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B299162-6ECC-8D0D-09F6-6B915A4028C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C472AF6-4463-37C4-BA0C-D6867FA5B5E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2BC56E1-0129-1FD7-4245-F95DF7AF3A5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D043DA8-0C59-6A92-0208-749DC698D36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BB51D52-5E0E-8858-37E4-204BCFD27E8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7CC3419-DB59-0D2F-F91E-E767A5CB389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021AEF5-03D0-F37E-0A36-7708E223009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1A7068B-B9D6-97BC-8A0F-659F9FA21F1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AA67201-5209-AB53-BCDA-17E733B267D1}"/>
              </a:ext>
            </a:extLst>
          </p:cNvPr>
          <p:cNvCxnSpPr>
            <a:cxnSpLocks/>
          </p:cNvCxnSpPr>
          <p:nvPr/>
        </p:nvCxnSpPr>
        <p:spPr>
          <a:xfrm rot="16200000">
            <a:off x="8994949" y="1464203"/>
            <a:ext cx="0" cy="56289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2A37D2D-D7C4-5CE1-8BC6-9686AF65A68B}"/>
              </a:ext>
            </a:extLst>
          </p:cNvPr>
          <p:cNvSpPr txBox="1"/>
          <p:nvPr/>
        </p:nvSpPr>
        <p:spPr>
          <a:xfrm>
            <a:off x="8005093" y="4080187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F0142FC-F63E-EC4F-75F5-3DCE2506F104}"/>
              </a:ext>
            </a:extLst>
          </p:cNvPr>
          <p:cNvSpPr txBox="1"/>
          <p:nvPr/>
        </p:nvSpPr>
        <p:spPr>
          <a:xfrm>
            <a:off x="9402291" y="4089092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BD5C0CE-DFA8-2723-911F-32EB719AADFC}"/>
              </a:ext>
            </a:extLst>
          </p:cNvPr>
          <p:cNvSpPr txBox="1"/>
          <p:nvPr/>
        </p:nvSpPr>
        <p:spPr>
          <a:xfrm>
            <a:off x="10718162" y="4089092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40B9532-91AF-A6D1-9A7A-E4802266830E}"/>
              </a:ext>
            </a:extLst>
          </p:cNvPr>
          <p:cNvSpPr txBox="1"/>
          <p:nvPr/>
        </p:nvSpPr>
        <p:spPr>
          <a:xfrm>
            <a:off x="8001530" y="2696511"/>
            <a:ext cx="312542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032DCC8-E7E6-7610-D6AA-5AB0EB660261}"/>
              </a:ext>
            </a:extLst>
          </p:cNvPr>
          <p:cNvSpPr txBox="1"/>
          <p:nvPr/>
        </p:nvSpPr>
        <p:spPr>
          <a:xfrm>
            <a:off x="7926782" y="1303797"/>
            <a:ext cx="445238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DE77946-3854-0E1B-76C1-B098339BB606}"/>
              </a:ext>
            </a:extLst>
          </p:cNvPr>
          <p:cNvSpPr txBox="1"/>
          <p:nvPr/>
        </p:nvSpPr>
        <p:spPr>
          <a:xfrm>
            <a:off x="7953497" y="5464155"/>
            <a:ext cx="396844" cy="389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825A8AB-9709-ECD9-4DFF-64DE12D5371C}"/>
              </a:ext>
            </a:extLst>
          </p:cNvPr>
          <p:cNvSpPr txBox="1"/>
          <p:nvPr/>
        </p:nvSpPr>
        <p:spPr>
          <a:xfrm flipH="1">
            <a:off x="6554459" y="4100891"/>
            <a:ext cx="491812" cy="389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B983706-AF01-6F6A-8279-117AE1E905DD}"/>
                  </a:ext>
                </a:extLst>
              </p:cNvPr>
              <p:cNvSpPr txBox="1"/>
              <p:nvPr/>
            </p:nvSpPr>
            <p:spPr>
              <a:xfrm>
                <a:off x="195718" y="581134"/>
                <a:ext cx="5615576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Here we have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=−2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B983706-AF01-6F6A-8279-117AE1E90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18" y="581134"/>
                <a:ext cx="5615576" cy="1384995"/>
              </a:xfrm>
              <a:prstGeom prst="rect">
                <a:avLst/>
              </a:prstGeom>
              <a:blipFill>
                <a:blip r:embed="rId3"/>
                <a:stretch>
                  <a:fillRect l="-2257" t="-4505" r="-1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62F6F47-EB71-6D46-8E71-6C8D247E7F61}"/>
                  </a:ext>
                </a:extLst>
              </p:cNvPr>
              <p:cNvSpPr txBox="1"/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We want to find a parallel line that passes through coordinate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(−3,−1)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62F6F47-EB71-6D46-8E71-6C8D247E7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14" y="1226523"/>
                <a:ext cx="5960081" cy="1815882"/>
              </a:xfrm>
              <a:prstGeom prst="rect">
                <a:avLst/>
              </a:prstGeom>
              <a:blipFill>
                <a:blip r:embed="rId4"/>
                <a:stretch>
                  <a:fillRect l="-2123" t="-3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FDD4810-7663-3304-D9C2-A084DE577423}"/>
                  </a:ext>
                </a:extLst>
              </p:cNvPr>
              <p:cNvSpPr txBox="1"/>
              <p:nvPr/>
            </p:nvSpPr>
            <p:spPr>
              <a:xfrm>
                <a:off x="-15069" y="2245483"/>
                <a:ext cx="615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5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5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5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9DABF0E-C0A6-1A71-13BF-12DE7F1B8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69" y="2245483"/>
                <a:ext cx="6159148" cy="923330"/>
              </a:xfrm>
              <a:prstGeom prst="rect">
                <a:avLst/>
              </a:prstGeom>
              <a:blipFill>
                <a:blip r:embed="rId5"/>
                <a:stretch>
                  <a:fillRect b="-14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ADDEA53-303D-2A97-46DA-F81ED6F09DCC}"/>
              </a:ext>
            </a:extLst>
          </p:cNvPr>
          <p:cNvCxnSpPr>
            <a:cxnSpLocks/>
          </p:cNvCxnSpPr>
          <p:nvPr/>
        </p:nvCxnSpPr>
        <p:spPr>
          <a:xfrm flipH="1" flipV="1">
            <a:off x="6507810" y="631916"/>
            <a:ext cx="2773640" cy="5628982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us 2">
            <a:extLst>
              <a:ext uri="{FF2B5EF4-FFF2-40B4-BE49-F238E27FC236}">
                <a16:creationId xmlns:a16="http://schemas.microsoft.com/office/drawing/2014/main" id="{45C4A1B7-703A-FFE2-0849-764E36566FEB}"/>
              </a:ext>
            </a:extLst>
          </p:cNvPr>
          <p:cNvSpPr/>
          <p:nvPr/>
        </p:nvSpPr>
        <p:spPr>
          <a:xfrm rot="2733256">
            <a:off x="7065213" y="4296578"/>
            <a:ext cx="518539" cy="518539"/>
          </a:xfrm>
          <a:prstGeom prst="mathPlus">
            <a:avLst>
              <a:gd name="adj1" fmla="val 12142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2053923-0668-9315-BC84-0D014C73E408}"/>
                  </a:ext>
                </a:extLst>
              </p:cNvPr>
              <p:cNvSpPr txBox="1"/>
              <p:nvPr/>
            </p:nvSpPr>
            <p:spPr>
              <a:xfrm>
                <a:off x="6421402" y="4850420"/>
                <a:ext cx="1524041" cy="64918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(−3,−1)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2053923-0668-9315-BC84-0D014C73E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1402" y="4850420"/>
                <a:ext cx="1524041" cy="649188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Picture 2" descr="Mini white boards online">
            <a:extLst>
              <a:ext uri="{FF2B5EF4-FFF2-40B4-BE49-F238E27FC236}">
                <a16:creationId xmlns:a16="http://schemas.microsoft.com/office/drawing/2014/main" id="{E82ED507-EC99-1CAB-B569-29A9469E4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80" y="3801780"/>
            <a:ext cx="4556741" cy="241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410672"/>
      </p:ext>
    </p:extLst>
  </p:cSld>
  <p:clrMapOvr>
    <a:masterClrMapping/>
  </p:clrMapOvr>
  <p:transition spd="slow" advClick="0" advTm="0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67AA4-600C-E040-95D9-EC89F872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20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66B952-7D2D-5E3B-B2F3-BC9A94766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69211" y="465088"/>
            <a:ext cx="3580890" cy="50603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9338129"/>
      </p:ext>
    </p:extLst>
  </p:cSld>
  <p:clrMapOvr>
    <a:masterClrMapping/>
  </p:clrMapOvr>
  <p:transition spd="slow" advClick="0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66B952-7D2D-5E3B-B2F3-BC9A94766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71035" y="-2213697"/>
            <a:ext cx="8479536" cy="119828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41EB0C-2099-7505-6977-0E78AE3FFDEA}"/>
              </a:ext>
            </a:extLst>
          </p:cNvPr>
          <p:cNvSpPr txBox="1"/>
          <p:nvPr/>
        </p:nvSpPr>
        <p:spPr>
          <a:xfrm>
            <a:off x="7428729" y="1660153"/>
            <a:ext cx="1661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 = mx + 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4E0DAB-21E1-2094-8DD1-6646BE72B408}"/>
              </a:ext>
            </a:extLst>
          </p:cNvPr>
          <p:cNvSpPr txBox="1"/>
          <p:nvPr/>
        </p:nvSpPr>
        <p:spPr>
          <a:xfrm>
            <a:off x="7428729" y="2311656"/>
            <a:ext cx="1566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25FEB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</a:t>
            </a:r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= 3</a:t>
            </a:r>
            <a:r>
              <a:rPr lang="en-US" sz="2800" dirty="0">
                <a:solidFill>
                  <a:schemeClr val="accent5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x</a:t>
            </a:r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+ 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401E2D-2607-DE10-F0D9-E88214E8AFD6}"/>
              </a:ext>
            </a:extLst>
          </p:cNvPr>
          <p:cNvSpPr txBox="1"/>
          <p:nvPr/>
        </p:nvSpPr>
        <p:spPr>
          <a:xfrm>
            <a:off x="7758146" y="2921014"/>
            <a:ext cx="944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(</a:t>
            </a:r>
            <a:r>
              <a:rPr lang="en-US" sz="2800" dirty="0">
                <a:solidFill>
                  <a:schemeClr val="accent5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-1</a:t>
            </a:r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,</a:t>
            </a:r>
            <a:r>
              <a:rPr lang="en-US" sz="2800" dirty="0">
                <a:solidFill>
                  <a:srgbClr val="025FEB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5</a:t>
            </a:r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ECA3EF-31BF-B3C7-8F51-F965DE455CF9}"/>
              </a:ext>
            </a:extLst>
          </p:cNvPr>
          <p:cNvSpPr txBox="1"/>
          <p:nvPr/>
        </p:nvSpPr>
        <p:spPr>
          <a:xfrm>
            <a:off x="7300487" y="3507065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5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x = -1 </a:t>
            </a:r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, </a:t>
            </a:r>
            <a:r>
              <a:rPr lang="en-US" sz="2800" dirty="0">
                <a:solidFill>
                  <a:srgbClr val="025FEB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 =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7D506E-94F8-382E-3B49-8C10D759F72D}"/>
              </a:ext>
            </a:extLst>
          </p:cNvPr>
          <p:cNvSpPr txBox="1"/>
          <p:nvPr/>
        </p:nvSpPr>
        <p:spPr>
          <a:xfrm>
            <a:off x="7265221" y="4153848"/>
            <a:ext cx="1947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25FEB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5</a:t>
            </a:r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= 3(</a:t>
            </a:r>
            <a:r>
              <a:rPr lang="en-US" sz="2800" dirty="0">
                <a:solidFill>
                  <a:schemeClr val="accent5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-1</a:t>
            </a:r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) + 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60325B-4A65-FDAA-2441-C2B9725E82E2}"/>
              </a:ext>
            </a:extLst>
          </p:cNvPr>
          <p:cNvSpPr txBox="1"/>
          <p:nvPr/>
        </p:nvSpPr>
        <p:spPr>
          <a:xfrm>
            <a:off x="7265220" y="4698124"/>
            <a:ext cx="1580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5 = -3 + 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D40BA7-6AB3-2B12-EA89-5C139D23E0BC}"/>
              </a:ext>
            </a:extLst>
          </p:cNvPr>
          <p:cNvSpPr txBox="1"/>
          <p:nvPr/>
        </p:nvSpPr>
        <p:spPr>
          <a:xfrm>
            <a:off x="7614256" y="5307208"/>
            <a:ext cx="1019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c = 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9445BE-FC07-BEA6-0943-F83F872A073F}"/>
              </a:ext>
            </a:extLst>
          </p:cNvPr>
          <p:cNvSpPr txBox="1"/>
          <p:nvPr/>
        </p:nvSpPr>
        <p:spPr>
          <a:xfrm>
            <a:off x="7428729" y="5916292"/>
            <a:ext cx="1603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 = 3x + 8</a:t>
            </a:r>
          </a:p>
        </p:txBody>
      </p:sp>
    </p:spTree>
    <p:extLst>
      <p:ext uri="{BB962C8B-B14F-4D97-AF65-F5344CB8AC3E}">
        <p14:creationId xmlns:p14="http://schemas.microsoft.com/office/powerpoint/2010/main" val="24842050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BD71737-4DDA-AB3A-11B4-7331A6AC57C3}"/>
              </a:ext>
            </a:extLst>
          </p:cNvPr>
          <p:cNvCxnSpPr>
            <a:cxnSpLocks/>
          </p:cNvCxnSpPr>
          <p:nvPr/>
        </p:nvCxnSpPr>
        <p:spPr>
          <a:xfrm flipH="1" flipV="1">
            <a:off x="1455458" y="-156756"/>
            <a:ext cx="4193026" cy="743276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87077E8-13F9-3FC4-A500-06CA3026C862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3C82227-2564-223C-479F-2FB95CAC9F6B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F503768E-122E-ECBA-4E43-4298703578B2}"/>
              </a:ext>
            </a:extLst>
          </p:cNvPr>
          <p:cNvSpPr/>
          <p:nvPr/>
        </p:nvSpPr>
        <p:spPr>
          <a:xfrm rot="18902708">
            <a:off x="2219249" y="1398213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FA6829D7-99DE-1AC2-0AB5-CE0C94263198}"/>
              </a:ext>
            </a:extLst>
          </p:cNvPr>
          <p:cNvSpPr/>
          <p:nvPr/>
        </p:nvSpPr>
        <p:spPr>
          <a:xfrm rot="18902708">
            <a:off x="3746389" y="4073143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2B2A06-CDD8-F041-B2E3-36B28C0E89DC}"/>
                  </a:ext>
                </a:extLst>
              </p:cNvPr>
              <p:cNvSpPr txBox="1"/>
              <p:nvPr/>
            </p:nvSpPr>
            <p:spPr>
              <a:xfrm>
                <a:off x="2638088" y="1256156"/>
                <a:ext cx="6432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(2,13)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2B2A06-CDD8-F041-B2E3-36B28C0E89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088" y="1256156"/>
                <a:ext cx="643299" cy="369332"/>
              </a:xfrm>
              <a:prstGeom prst="rect">
                <a:avLst/>
              </a:prstGeom>
              <a:blipFill>
                <a:blip r:embed="rId4"/>
                <a:stretch>
                  <a:fillRect l="-1923" r="-26923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0BB4565-DE4C-3733-C75D-23336B949943}"/>
                  </a:ext>
                </a:extLst>
              </p:cNvPr>
              <p:cNvSpPr txBox="1"/>
              <p:nvPr/>
            </p:nvSpPr>
            <p:spPr>
              <a:xfrm>
                <a:off x="4140719" y="4239638"/>
                <a:ext cx="7280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(4,1)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0BB4565-DE4C-3733-C75D-23336B949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719" y="4239638"/>
                <a:ext cx="728084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39CBA652-C547-4732-3A02-0A69375480BC}"/>
              </a:ext>
            </a:extLst>
          </p:cNvPr>
          <p:cNvSpPr txBox="1"/>
          <p:nvPr/>
        </p:nvSpPr>
        <p:spPr>
          <a:xfrm>
            <a:off x="6160410" y="573560"/>
            <a:ext cx="5083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is the gradient of this line?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00D1BD9-5CB5-85BA-8240-46682AC97620}"/>
              </a:ext>
            </a:extLst>
          </p:cNvPr>
          <p:cNvSpPr/>
          <p:nvPr/>
        </p:nvSpPr>
        <p:spPr>
          <a:xfrm>
            <a:off x="10241729" y="12896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Positive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0577FAA-2101-AEB6-7507-B9265B2EA195}"/>
              </a:ext>
            </a:extLst>
          </p:cNvPr>
          <p:cNvSpPr/>
          <p:nvPr/>
        </p:nvSpPr>
        <p:spPr>
          <a:xfrm>
            <a:off x="8038317" y="12896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Flat</a:t>
            </a:r>
          </a:p>
        </p:txBody>
      </p:sp>
      <p:sp>
        <p:nvSpPr>
          <p:cNvPr id="21" name="Rounded Rectangl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391F16F-985F-3543-A6D0-B1A9140D95F2}"/>
              </a:ext>
            </a:extLst>
          </p:cNvPr>
          <p:cNvSpPr/>
          <p:nvPr/>
        </p:nvSpPr>
        <p:spPr>
          <a:xfrm>
            <a:off x="6115320" y="12896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06B511E-CDAC-C7F6-1A71-AAAA6057A220}"/>
              </a:ext>
            </a:extLst>
          </p:cNvPr>
          <p:cNvSpPr/>
          <p:nvPr/>
        </p:nvSpPr>
        <p:spPr>
          <a:xfrm>
            <a:off x="5672991" y="1369277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C5952A8-9B58-D977-0D16-F6A603CA9CF1}"/>
              </a:ext>
            </a:extLst>
          </p:cNvPr>
          <p:cNvSpPr/>
          <p:nvPr/>
        </p:nvSpPr>
        <p:spPr>
          <a:xfrm>
            <a:off x="7896584" y="1389659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CDFACA1-6A44-AFB2-53CE-769071A5A008}"/>
              </a:ext>
            </a:extLst>
          </p:cNvPr>
          <p:cNvSpPr/>
          <p:nvPr/>
        </p:nvSpPr>
        <p:spPr>
          <a:xfrm>
            <a:off x="9948033" y="1368345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359459437"/>
      </p:ext>
    </p:extLst>
  </p:cSld>
  <p:clrMapOvr>
    <a:masterClrMapping/>
  </p:clrMapOvr>
  <p:transition spd="slow" advClick="0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AB3E6-7E59-D16F-AC34-4F6430E4A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92AEE7-A5B0-166D-D612-8F83D4CEDF09}"/>
              </a:ext>
            </a:extLst>
          </p:cNvPr>
          <p:cNvCxnSpPr>
            <a:cxnSpLocks/>
          </p:cNvCxnSpPr>
          <p:nvPr/>
        </p:nvCxnSpPr>
        <p:spPr>
          <a:xfrm flipH="1" flipV="1">
            <a:off x="1455458" y="-156756"/>
            <a:ext cx="4193026" cy="743276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01D0F71-4492-DD03-D47A-2FDB158988D7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1550554-E91E-6413-BCB5-34F3A05BA588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92CAE3DF-5EF1-B239-9483-C8070D583343}"/>
              </a:ext>
            </a:extLst>
          </p:cNvPr>
          <p:cNvSpPr/>
          <p:nvPr/>
        </p:nvSpPr>
        <p:spPr>
          <a:xfrm rot="18902708">
            <a:off x="2219249" y="1398213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B48C221B-D97B-94FC-1107-FFC8F16EF65C}"/>
              </a:ext>
            </a:extLst>
          </p:cNvPr>
          <p:cNvSpPr/>
          <p:nvPr/>
        </p:nvSpPr>
        <p:spPr>
          <a:xfrm rot="18902708">
            <a:off x="3746389" y="4073143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148A5EE-210B-BFD7-C1B8-120AFBB41A9A}"/>
                  </a:ext>
                </a:extLst>
              </p:cNvPr>
              <p:cNvSpPr txBox="1"/>
              <p:nvPr/>
            </p:nvSpPr>
            <p:spPr>
              <a:xfrm>
                <a:off x="2638088" y="1256156"/>
                <a:ext cx="6432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(2,13)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148A5EE-210B-BFD7-C1B8-120AFBB41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088" y="1256156"/>
                <a:ext cx="643299" cy="369332"/>
              </a:xfrm>
              <a:prstGeom prst="rect">
                <a:avLst/>
              </a:prstGeom>
              <a:blipFill>
                <a:blip r:embed="rId4"/>
                <a:stretch>
                  <a:fillRect l="-1923" r="-26923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54E1D33-6F34-62E2-0AB7-ED494C264587}"/>
                  </a:ext>
                </a:extLst>
              </p:cNvPr>
              <p:cNvSpPr txBox="1"/>
              <p:nvPr/>
            </p:nvSpPr>
            <p:spPr>
              <a:xfrm>
                <a:off x="4140719" y="4239638"/>
                <a:ext cx="7280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(4,1)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54E1D33-6F34-62E2-0AB7-ED494C264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719" y="4239638"/>
                <a:ext cx="728084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C82E249A-D85A-FC70-FA7C-F4BCA3B08B39}"/>
              </a:ext>
            </a:extLst>
          </p:cNvPr>
          <p:cNvSpPr txBox="1"/>
          <p:nvPr/>
        </p:nvSpPr>
        <p:spPr>
          <a:xfrm>
            <a:off x="6160410" y="573560"/>
            <a:ext cx="4211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The gradient is                       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880232A-A30B-27E3-8030-639EC79635BE}"/>
              </a:ext>
            </a:extLst>
          </p:cNvPr>
          <p:cNvSpPr/>
          <p:nvPr/>
        </p:nvSpPr>
        <p:spPr>
          <a:xfrm>
            <a:off x="8503919" y="467651"/>
            <a:ext cx="1593669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EDE195-9093-7838-5DDA-EE1109621084}"/>
              </a:ext>
            </a:extLst>
          </p:cNvPr>
          <p:cNvSpPr txBox="1"/>
          <p:nvPr/>
        </p:nvSpPr>
        <p:spPr>
          <a:xfrm>
            <a:off x="6156168" y="1308598"/>
            <a:ext cx="5294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is the value of the gradient?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F625E5F-27CC-4912-A894-6BBE7A285C55}"/>
                  </a:ext>
                </a:extLst>
              </p:cNvPr>
              <p:cNvSpPr txBox="1"/>
              <p:nvPr/>
            </p:nvSpPr>
            <p:spPr>
              <a:xfrm>
                <a:off x="5345872" y="2291158"/>
                <a:ext cx="5980483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=      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F625E5F-27CC-4912-A894-6BBE7A285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872" y="2291158"/>
                <a:ext cx="5980483" cy="1323439"/>
              </a:xfrm>
              <a:prstGeom prst="rect">
                <a:avLst/>
              </a:prstGeom>
              <a:blipFill>
                <a:blip r:embed="rId6"/>
                <a:stretch>
                  <a:fillRect l="-2119" t="-4762" b="-2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Mini white boards online">
            <a:extLst>
              <a:ext uri="{FF2B5EF4-FFF2-40B4-BE49-F238E27FC236}">
                <a16:creationId xmlns:a16="http://schemas.microsoft.com/office/drawing/2014/main" id="{C6E28FE6-B63E-AFC2-CC0A-1912F8F57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349" y="2462137"/>
            <a:ext cx="1826296" cy="96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719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Word"/>
      </p:transition>
    </mc:Choice>
    <mc:Fallback xmlns="">
      <p:transition spd="slow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9A8C9-F68A-7968-F6C8-E97C382A1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47CCBE-D84E-1240-32E0-1FAFA3A15168}"/>
              </a:ext>
            </a:extLst>
          </p:cNvPr>
          <p:cNvCxnSpPr>
            <a:cxnSpLocks/>
          </p:cNvCxnSpPr>
          <p:nvPr/>
        </p:nvCxnSpPr>
        <p:spPr>
          <a:xfrm flipH="1" flipV="1">
            <a:off x="1441170" y="-156756"/>
            <a:ext cx="4193026" cy="743276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D565374-415C-A278-EF25-19E16E144D96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8E4ECBF-E751-E613-9F1D-7051C625D56B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E8C062DA-1AC0-6AD1-BEE9-42C49358BB05}"/>
              </a:ext>
            </a:extLst>
          </p:cNvPr>
          <p:cNvSpPr/>
          <p:nvPr/>
        </p:nvSpPr>
        <p:spPr>
          <a:xfrm rot="18902708">
            <a:off x="2219249" y="1398213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E961B401-CF1F-000A-4B33-095F489B9947}"/>
              </a:ext>
            </a:extLst>
          </p:cNvPr>
          <p:cNvSpPr/>
          <p:nvPr/>
        </p:nvSpPr>
        <p:spPr>
          <a:xfrm rot="18902708">
            <a:off x="3746389" y="4073143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E797D81-2356-C447-97E9-165F68805013}"/>
                  </a:ext>
                </a:extLst>
              </p:cNvPr>
              <p:cNvSpPr txBox="1"/>
              <p:nvPr/>
            </p:nvSpPr>
            <p:spPr>
              <a:xfrm>
                <a:off x="2638088" y="1256156"/>
                <a:ext cx="6432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(2,13)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E797D81-2356-C447-97E9-165F688050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088" y="1256156"/>
                <a:ext cx="643299" cy="369332"/>
              </a:xfrm>
              <a:prstGeom prst="rect">
                <a:avLst/>
              </a:prstGeom>
              <a:blipFill>
                <a:blip r:embed="rId3"/>
                <a:stretch>
                  <a:fillRect l="-1923" r="-26923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39D3947-8B36-2795-9829-DB9133A65A3A}"/>
                  </a:ext>
                </a:extLst>
              </p:cNvPr>
              <p:cNvSpPr txBox="1"/>
              <p:nvPr/>
            </p:nvSpPr>
            <p:spPr>
              <a:xfrm>
                <a:off x="4140719" y="4239638"/>
                <a:ext cx="7280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(4,1)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39D3947-8B36-2795-9829-DB9133A65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719" y="4239638"/>
                <a:ext cx="728084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7BD3EE30-49C8-06FE-A9EB-DBB806380FA5}"/>
              </a:ext>
            </a:extLst>
          </p:cNvPr>
          <p:cNvSpPr txBox="1"/>
          <p:nvPr/>
        </p:nvSpPr>
        <p:spPr>
          <a:xfrm>
            <a:off x="6160410" y="573560"/>
            <a:ext cx="4211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The gradient is                       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157B194-4CE7-7C0A-1B3D-D1FF330C07C4}"/>
              </a:ext>
            </a:extLst>
          </p:cNvPr>
          <p:cNvSpPr/>
          <p:nvPr/>
        </p:nvSpPr>
        <p:spPr>
          <a:xfrm>
            <a:off x="8503919" y="467651"/>
            <a:ext cx="1593669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Negative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282B347-3FF1-A273-2BCC-A0497C5BBA48}"/>
                  </a:ext>
                </a:extLst>
              </p:cNvPr>
              <p:cNvSpPr txBox="1"/>
              <p:nvPr/>
            </p:nvSpPr>
            <p:spPr>
              <a:xfrm>
                <a:off x="5345872" y="2048267"/>
                <a:ext cx="5226174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=−6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282B347-3FF1-A273-2BCC-A0497C5BB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872" y="2048267"/>
                <a:ext cx="5226174" cy="1323439"/>
              </a:xfrm>
              <a:prstGeom prst="rect">
                <a:avLst/>
              </a:prstGeom>
              <a:blipFill>
                <a:blip r:embed="rId5"/>
                <a:stretch>
                  <a:fillRect l="-2421" r="-1937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635B833-7401-A76C-02B8-CDCA7650C6C0}"/>
                  </a:ext>
                </a:extLst>
              </p:cNvPr>
              <p:cNvSpPr/>
              <p:nvPr/>
            </p:nvSpPr>
            <p:spPr>
              <a:xfrm>
                <a:off x="7362252" y="5092661"/>
                <a:ext cx="318807" cy="41113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635B833-7401-A76C-02B8-CDCA7650C6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252" y="5092661"/>
                <a:ext cx="318807" cy="41113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08D7A2D6-3708-ACFB-78EE-03CC30AAFC17}"/>
                  </a:ext>
                </a:extLst>
              </p:cNvPr>
              <p:cNvSpPr/>
              <p:nvPr/>
            </p:nvSpPr>
            <p:spPr>
              <a:xfrm>
                <a:off x="7918283" y="3686174"/>
                <a:ext cx="318807" cy="41113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−2</m:t>
                      </m:r>
                    </m:oMath>
                  </m:oMathPara>
                </a14:m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08D7A2D6-3708-ACFB-78EE-03CC30AAFC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283" y="3686174"/>
                <a:ext cx="318807" cy="411138"/>
              </a:xfrm>
              <a:prstGeom prst="roundRect">
                <a:avLst/>
              </a:prstGeom>
              <a:blipFill>
                <a:blip r:embed="rId7"/>
                <a:stretch>
                  <a:fillRect l="-26923" r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7EC77E3E-CE04-A714-F166-0F208B4DCE2C}"/>
                  </a:ext>
                </a:extLst>
              </p:cNvPr>
              <p:cNvSpPr/>
              <p:nvPr/>
            </p:nvSpPr>
            <p:spPr>
              <a:xfrm>
                <a:off x="8472259" y="3686173"/>
                <a:ext cx="318807" cy="41113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−3</m:t>
                      </m:r>
                    </m:oMath>
                  </m:oMathPara>
                </a14:m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7EC77E3E-CE04-A714-F166-0F208B4DCE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59" y="3686173"/>
                <a:ext cx="318807" cy="411138"/>
              </a:xfrm>
              <a:prstGeom prst="roundRect">
                <a:avLst/>
              </a:prstGeom>
              <a:blipFill>
                <a:blip r:embed="rId8"/>
                <a:stretch>
                  <a:fillRect l="-26923" r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E9069DC5-BDC8-62D8-BF27-AD083F20CFD8}"/>
                  </a:ext>
                </a:extLst>
              </p:cNvPr>
              <p:cNvSpPr/>
              <p:nvPr/>
            </p:nvSpPr>
            <p:spPr>
              <a:xfrm>
                <a:off x="7360235" y="4390367"/>
                <a:ext cx="318807" cy="41113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E9069DC5-BDC8-62D8-BF27-AD083F20CF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235" y="4390367"/>
                <a:ext cx="318807" cy="411138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8EC50C14-F68A-1CB4-AAD9-4A7E16F623B2}"/>
                  </a:ext>
                </a:extLst>
              </p:cNvPr>
              <p:cNvSpPr/>
              <p:nvPr/>
            </p:nvSpPr>
            <p:spPr>
              <a:xfrm>
                <a:off x="7918283" y="4390366"/>
                <a:ext cx="318807" cy="41113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−5</m:t>
                      </m:r>
                    </m:oMath>
                  </m:oMathPara>
                </a14:m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8EC50C14-F68A-1CB4-AAD9-4A7E16F623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283" y="4390366"/>
                <a:ext cx="318807" cy="411138"/>
              </a:xfrm>
              <a:prstGeom prst="roundRect">
                <a:avLst/>
              </a:prstGeom>
              <a:blipFill>
                <a:blip r:embed="rId10"/>
                <a:stretch>
                  <a:fillRect l="-26923" r="-76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7729479C-AEDF-7A07-744E-7BBDF78D1B76}"/>
                  </a:ext>
                </a:extLst>
              </p:cNvPr>
              <p:cNvSpPr/>
              <p:nvPr/>
            </p:nvSpPr>
            <p:spPr>
              <a:xfrm>
                <a:off x="7356444" y="3686173"/>
                <a:ext cx="318807" cy="41113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7729479C-AEDF-7A07-744E-7BBDF78D1B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444" y="3686173"/>
                <a:ext cx="318807" cy="411138"/>
              </a:xfrm>
              <a:prstGeom prst="roundRect">
                <a:avLst/>
              </a:prstGeom>
              <a:blipFill>
                <a:blip r:embed="rId11"/>
                <a:stretch>
                  <a:fillRect l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647E1F7F-4EF0-4A1E-8105-74923E05DBFA}"/>
                  </a:ext>
                </a:extLst>
              </p:cNvPr>
              <p:cNvSpPr/>
              <p:nvPr/>
            </p:nvSpPr>
            <p:spPr>
              <a:xfrm>
                <a:off x="7918283" y="5091416"/>
                <a:ext cx="318807" cy="41113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−8</m:t>
                      </m:r>
                    </m:oMath>
                  </m:oMathPara>
                </a14:m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647E1F7F-4EF0-4A1E-8105-74923E05DB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283" y="5091416"/>
                <a:ext cx="318807" cy="411138"/>
              </a:xfrm>
              <a:prstGeom prst="roundRect">
                <a:avLst/>
              </a:prstGeom>
              <a:blipFill>
                <a:blip r:embed="rId12"/>
                <a:stretch>
                  <a:fillRect l="-26923" r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9BD9B4E4-16F4-2FF3-168C-2B0775DF0D77}"/>
                  </a:ext>
                </a:extLst>
              </p:cNvPr>
              <p:cNvSpPr/>
              <p:nvPr/>
            </p:nvSpPr>
            <p:spPr>
              <a:xfrm>
                <a:off x="8472259" y="5091415"/>
                <a:ext cx="318807" cy="41113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 −9</m:t>
                      </m:r>
                    </m:oMath>
                  </m:oMathPara>
                </a14:m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9BD9B4E4-16F4-2FF3-168C-2B0775DF0D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59" y="5091415"/>
                <a:ext cx="318807" cy="411138"/>
              </a:xfrm>
              <a:prstGeom prst="roundRect">
                <a:avLst/>
              </a:prstGeom>
              <a:blipFill>
                <a:blip r:embed="rId13"/>
                <a:stretch>
                  <a:fillRect l="-34615" r="-115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8DF7124-3BA0-4F11-79BF-90BD6D9DB069}"/>
                  </a:ext>
                </a:extLst>
              </p:cNvPr>
              <p:cNvSpPr txBox="1"/>
              <p:nvPr/>
            </p:nvSpPr>
            <p:spPr>
              <a:xfrm>
                <a:off x="6183873" y="1291324"/>
                <a:ext cx="36443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What is the value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8DF7124-3BA0-4F11-79BF-90BD6D9DB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3873" y="1291324"/>
                <a:ext cx="3644396" cy="523220"/>
              </a:xfrm>
              <a:prstGeom prst="rect">
                <a:avLst/>
              </a:prstGeom>
              <a:blipFill>
                <a:blip r:embed="rId14"/>
                <a:stretch>
                  <a:fillRect l="-3472" t="-11628" r="-2083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06B2A6-3C93-9081-5A85-49F3A1587D45}"/>
                  </a:ext>
                </a:extLst>
              </p:cNvPr>
              <p:cNvSpPr txBox="1"/>
              <p:nvPr/>
            </p:nvSpPr>
            <p:spPr>
              <a:xfrm>
                <a:off x="7275978" y="2036986"/>
                <a:ext cx="1726755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8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06B2A6-3C93-9081-5A85-49F3A1587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978" y="2036986"/>
                <a:ext cx="1726755" cy="1323439"/>
              </a:xfrm>
              <a:prstGeom prst="rect">
                <a:avLst/>
              </a:prstGeom>
              <a:blipFill>
                <a:blip r:embed="rId15"/>
                <a:stretch>
                  <a:fillRect r="-8824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Mini white boards online">
            <a:extLst>
              <a:ext uri="{FF2B5EF4-FFF2-40B4-BE49-F238E27FC236}">
                <a16:creationId xmlns:a16="http://schemas.microsoft.com/office/drawing/2014/main" id="{B83E82FB-89E9-2545-FE0C-26FDAC605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388" y="2252903"/>
            <a:ext cx="1726755" cy="91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489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0">
        <p159:morph option="byWord"/>
      </p:transition>
    </mc:Choice>
    <mc:Fallback xmlns="">
      <p:transition spd="slow" advClick="0" advTm="1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13986-ADA5-37A4-12A5-C6A64C889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C84B-B134-4585-12BC-9896D14C1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21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AF7E31-55DE-978F-70A1-420AA258FC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69211" y="468763"/>
            <a:ext cx="3580890" cy="50529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8956091"/>
      </p:ext>
    </p:extLst>
  </p:cSld>
  <p:clrMapOvr>
    <a:masterClrMapping/>
  </p:clrMapOvr>
  <p:transition spd="slow" advClick="0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98139-5FE2-BE4A-201B-915727473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76D0C1-C7AC-4085-C602-9F4508301D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81582" y="-1813108"/>
            <a:ext cx="6543757" cy="92338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D32FEC-E18E-D537-7708-79B36FA7CA11}"/>
              </a:ext>
            </a:extLst>
          </p:cNvPr>
          <p:cNvSpPr txBox="1"/>
          <p:nvPr/>
        </p:nvSpPr>
        <p:spPr>
          <a:xfrm>
            <a:off x="6478169" y="698250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m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F87941-9020-1FC8-B349-B1B5FCCE30A9}"/>
              </a:ext>
            </a:extLst>
          </p:cNvPr>
          <p:cNvSpPr txBox="1"/>
          <p:nvPr/>
        </p:nvSpPr>
        <p:spPr>
          <a:xfrm>
            <a:off x="7094857" y="428450"/>
            <a:ext cx="10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</a:t>
            </a:r>
            <a:r>
              <a:rPr lang="en-US" sz="2400" baseline="-250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2</a:t>
            </a:r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– y</a:t>
            </a:r>
            <a:r>
              <a:rPr lang="en-US" sz="2400" baseline="-250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269861-A6B1-C7BE-935C-1670B576AD72}"/>
              </a:ext>
            </a:extLst>
          </p:cNvPr>
          <p:cNvSpPr txBox="1"/>
          <p:nvPr/>
        </p:nvSpPr>
        <p:spPr>
          <a:xfrm>
            <a:off x="7166191" y="837399"/>
            <a:ext cx="914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x</a:t>
            </a:r>
            <a:r>
              <a:rPr lang="en-US" sz="2400" baseline="-250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2</a:t>
            </a:r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– x</a:t>
            </a:r>
            <a:r>
              <a:rPr lang="en-US" sz="2400" baseline="-250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1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C08E10-3E2B-595F-6729-75C691A8374B}"/>
              </a:ext>
            </a:extLst>
          </p:cNvPr>
          <p:cNvCxnSpPr/>
          <p:nvPr/>
        </p:nvCxnSpPr>
        <p:spPr>
          <a:xfrm flipH="1">
            <a:off x="7076983" y="900703"/>
            <a:ext cx="1034257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1A0E4BD-5FAE-DC73-3237-B76D63CA5348}"/>
              </a:ext>
            </a:extLst>
          </p:cNvPr>
          <p:cNvSpPr txBox="1"/>
          <p:nvPr/>
        </p:nvSpPr>
        <p:spPr>
          <a:xfrm>
            <a:off x="6478169" y="1423918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m =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DAF2C2-069C-2AA3-34D5-2A5D297331C9}"/>
              </a:ext>
            </a:extLst>
          </p:cNvPr>
          <p:cNvSpPr txBox="1"/>
          <p:nvPr/>
        </p:nvSpPr>
        <p:spPr>
          <a:xfrm>
            <a:off x="7149100" y="1223859"/>
            <a:ext cx="768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7 – 1</a:t>
            </a:r>
            <a:endParaRPr lang="en-US" sz="2400" baseline="-25000" dirty="0"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889795-5720-6695-559B-C27B3447A6E8}"/>
              </a:ext>
            </a:extLst>
          </p:cNvPr>
          <p:cNvSpPr txBox="1"/>
          <p:nvPr/>
        </p:nvSpPr>
        <p:spPr>
          <a:xfrm>
            <a:off x="7166191" y="1654165"/>
            <a:ext cx="846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8 – 5</a:t>
            </a:r>
            <a:endParaRPr lang="en-US" sz="2400" baseline="-25000" dirty="0"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C2C9EDC-E129-9790-BFD7-E1320929DCA5}"/>
              </a:ext>
            </a:extLst>
          </p:cNvPr>
          <p:cNvCxnSpPr/>
          <p:nvPr/>
        </p:nvCxnSpPr>
        <p:spPr>
          <a:xfrm flipH="1">
            <a:off x="7147718" y="1637860"/>
            <a:ext cx="1034257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D83DC49-25FE-A377-FCDB-06D2AD50DCBC}"/>
              </a:ext>
            </a:extLst>
          </p:cNvPr>
          <p:cNvSpPr txBox="1"/>
          <p:nvPr/>
        </p:nvSpPr>
        <p:spPr>
          <a:xfrm>
            <a:off x="6890283" y="2127950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m =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020988-2D28-C122-5C5C-C514C4C1589C}"/>
              </a:ext>
            </a:extLst>
          </p:cNvPr>
          <p:cNvSpPr txBox="1"/>
          <p:nvPr/>
        </p:nvSpPr>
        <p:spPr>
          <a:xfrm>
            <a:off x="7570025" y="195407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6</a:t>
            </a:r>
            <a:endParaRPr lang="en-US" sz="2400" baseline="-25000" dirty="0"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5B7B7F-1762-395A-ED1A-DF6966A22D21}"/>
              </a:ext>
            </a:extLst>
          </p:cNvPr>
          <p:cNvSpPr txBox="1"/>
          <p:nvPr/>
        </p:nvSpPr>
        <p:spPr>
          <a:xfrm>
            <a:off x="7478630" y="2317478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3</a:t>
            </a:r>
            <a:endParaRPr lang="en-US" sz="2400" baseline="-25000" dirty="0"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4050FEA-20AC-97FE-BB08-D2B54D8E8AA8}"/>
              </a:ext>
            </a:extLst>
          </p:cNvPr>
          <p:cNvCxnSpPr>
            <a:cxnSpLocks/>
          </p:cNvCxnSpPr>
          <p:nvPr/>
        </p:nvCxnSpPr>
        <p:spPr>
          <a:xfrm flipH="1">
            <a:off x="7587116" y="2363394"/>
            <a:ext cx="347111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ADED742-5C57-6D5D-61D8-B9058FBA2824}"/>
              </a:ext>
            </a:extLst>
          </p:cNvPr>
          <p:cNvSpPr txBox="1"/>
          <p:nvPr/>
        </p:nvSpPr>
        <p:spPr>
          <a:xfrm>
            <a:off x="6896713" y="2710419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m = 2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A455A2-1F8A-E56B-1BB3-418EDFDF8EB1}"/>
              </a:ext>
            </a:extLst>
          </p:cNvPr>
          <p:cNvSpPr txBox="1"/>
          <p:nvPr/>
        </p:nvSpPr>
        <p:spPr>
          <a:xfrm>
            <a:off x="6563029" y="3233639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 = mx + 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9E6AC6-5A07-8CFB-4059-AC3389F47AE0}"/>
              </a:ext>
            </a:extLst>
          </p:cNvPr>
          <p:cNvSpPr txBox="1"/>
          <p:nvPr/>
        </p:nvSpPr>
        <p:spPr>
          <a:xfrm>
            <a:off x="6584332" y="3703328"/>
            <a:ext cx="135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 = 2x + 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C02AD5-77FC-976E-06D5-28D7FF12C324}"/>
              </a:ext>
            </a:extLst>
          </p:cNvPr>
          <p:cNvSpPr txBox="1"/>
          <p:nvPr/>
        </p:nvSpPr>
        <p:spPr>
          <a:xfrm>
            <a:off x="6958183" y="4224270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(</a:t>
            </a:r>
            <a:r>
              <a:rPr lang="en-US" sz="2400" dirty="0">
                <a:solidFill>
                  <a:schemeClr val="accent5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5</a:t>
            </a:r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,</a:t>
            </a:r>
            <a:r>
              <a:rPr lang="en-US" sz="2400" dirty="0">
                <a:solidFill>
                  <a:srgbClr val="025FEB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1</a:t>
            </a:r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AEDE65D-C03D-3946-F326-983B198ADF3C}"/>
              </a:ext>
            </a:extLst>
          </p:cNvPr>
          <p:cNvSpPr txBox="1"/>
          <p:nvPr/>
        </p:nvSpPr>
        <p:spPr>
          <a:xfrm>
            <a:off x="6516022" y="4523994"/>
            <a:ext cx="1584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x = 5 </a:t>
            </a:r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, </a:t>
            </a:r>
            <a:r>
              <a:rPr lang="en-US" sz="2400" dirty="0">
                <a:solidFill>
                  <a:srgbClr val="025FEB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 =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EAEB21-DEA9-730C-591F-B1E6B504CCEA}"/>
              </a:ext>
            </a:extLst>
          </p:cNvPr>
          <p:cNvSpPr txBox="1"/>
          <p:nvPr/>
        </p:nvSpPr>
        <p:spPr>
          <a:xfrm>
            <a:off x="6492128" y="4969114"/>
            <a:ext cx="1553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1 = 2(5) + 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7160DF-A172-0566-7BFE-EF0DDD0E2C56}"/>
              </a:ext>
            </a:extLst>
          </p:cNvPr>
          <p:cNvSpPr txBox="1"/>
          <p:nvPr/>
        </p:nvSpPr>
        <p:spPr>
          <a:xfrm>
            <a:off x="6625400" y="5444985"/>
            <a:ext cx="1324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1 = 10 + 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4F5CEF-203E-24A2-C62A-85E022AA434B}"/>
              </a:ext>
            </a:extLst>
          </p:cNvPr>
          <p:cNvSpPr txBox="1"/>
          <p:nvPr/>
        </p:nvSpPr>
        <p:spPr>
          <a:xfrm>
            <a:off x="6808212" y="5865101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 = -9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E4870C7-836B-8D39-9F7C-85C4DD2AF628}"/>
              </a:ext>
            </a:extLst>
          </p:cNvPr>
          <p:cNvSpPr txBox="1"/>
          <p:nvPr/>
        </p:nvSpPr>
        <p:spPr>
          <a:xfrm>
            <a:off x="6569792" y="6267471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 = 2x - 9</a:t>
            </a:r>
          </a:p>
        </p:txBody>
      </p:sp>
    </p:spTree>
    <p:extLst>
      <p:ext uri="{BB962C8B-B14F-4D97-AF65-F5344CB8AC3E}">
        <p14:creationId xmlns:p14="http://schemas.microsoft.com/office/powerpoint/2010/main" val="12738730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74211A-95C7-48A6-3484-990F837DB8AB}"/>
              </a:ext>
            </a:extLst>
          </p:cNvPr>
          <p:cNvCxnSpPr>
            <a:cxnSpLocks/>
          </p:cNvCxnSpPr>
          <p:nvPr/>
        </p:nvCxnSpPr>
        <p:spPr>
          <a:xfrm flipH="1" flipV="1">
            <a:off x="495300" y="323850"/>
            <a:ext cx="4021791" cy="615315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F9462D8-5355-49DF-4400-2383CCCDF5BA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56E9282-35ED-4C36-1D03-972D052812B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D8825-0771-C87F-A37C-86173F54FB5B}"/>
                  </a:ext>
                </a:extLst>
              </p:cNvPr>
              <p:cNvSpPr txBox="1"/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D8825-0771-C87F-A37C-86173F54F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A6270FC-780C-DDA7-3DE7-72849BCF5B87}"/>
                  </a:ext>
                </a:extLst>
              </p:cNvPr>
              <p:cNvSpPr txBox="1"/>
              <p:nvPr/>
            </p:nvSpPr>
            <p:spPr>
              <a:xfrm>
                <a:off x="5314949" y="2937100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A6270FC-780C-DDA7-3DE7-72849BCF5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9" y="2937100"/>
                <a:ext cx="3099585" cy="61293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AA3DF6-B4D5-EC8A-00E7-E8C8062B121A}"/>
                  </a:ext>
                </a:extLst>
              </p:cNvPr>
              <p:cNvSpPr txBox="1"/>
              <p:nvPr/>
            </p:nvSpPr>
            <p:spPr>
              <a:xfrm>
                <a:off x="8597115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AA3DF6-B4D5-EC8A-00E7-E8C8062B1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2055903"/>
                <a:ext cx="3099585" cy="61293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9FA527-2557-6F83-997B-99CD74BF0D77}"/>
                  </a:ext>
                </a:extLst>
              </p:cNvPr>
              <p:cNvSpPr txBox="1"/>
              <p:nvPr/>
            </p:nvSpPr>
            <p:spPr>
              <a:xfrm>
                <a:off x="8597115" y="2937100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9FA527-2557-6F83-997B-99CD74BF0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2937100"/>
                <a:ext cx="3099585" cy="61293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76A8B8-C4BA-E8F6-2401-B6E8CD0039C1}"/>
                  </a:ext>
                </a:extLst>
              </p:cNvPr>
              <p:cNvSpPr txBox="1"/>
              <p:nvPr/>
            </p:nvSpPr>
            <p:spPr>
              <a:xfrm>
                <a:off x="8597115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76A8B8-C4BA-E8F6-2401-B6E8CD003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3818297"/>
                <a:ext cx="3099585" cy="61293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4D7A0B-8C93-9821-98FE-057B97928E84}"/>
                  </a:ext>
                </a:extLst>
              </p:cNvPr>
              <p:cNvSpPr txBox="1"/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4D7A0B-8C93-9821-98FE-057B97928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219E4B77-4A14-302C-34A8-C2426C3A2B1C}"/>
              </a:ext>
            </a:extLst>
          </p:cNvPr>
          <p:cNvSpPr txBox="1"/>
          <p:nvPr/>
        </p:nvSpPr>
        <p:spPr>
          <a:xfrm>
            <a:off x="5310989" y="352112"/>
            <a:ext cx="6572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Look at the purple line.</a:t>
            </a:r>
          </a:p>
          <a:p>
            <a:endParaRPr lang="en-US" sz="2400" dirty="0"/>
          </a:p>
          <a:p>
            <a:r>
              <a:rPr lang="en-US" sz="2400" dirty="0"/>
              <a:t>Which of the following equations could match the line?</a:t>
            </a:r>
          </a:p>
        </p:txBody>
      </p:sp>
      <p:pic>
        <p:nvPicPr>
          <p:cNvPr id="2" name="Picture 2" descr="Mini white boards online">
            <a:extLst>
              <a:ext uri="{FF2B5EF4-FFF2-40B4-BE49-F238E27FC236}">
                <a16:creationId xmlns:a16="http://schemas.microsoft.com/office/drawing/2014/main" id="{1EBC39F8-7A80-8BD6-99DA-D932416AE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342" y="4781857"/>
            <a:ext cx="3099586" cy="16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575953"/>
      </p:ext>
    </p:extLst>
  </p:cSld>
  <p:clrMapOvr>
    <a:masterClrMapping/>
  </p:clrMapOvr>
  <p:transition spd="slow" advClick="0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74211A-95C7-48A6-3484-990F837DB8AB}"/>
              </a:ext>
            </a:extLst>
          </p:cNvPr>
          <p:cNvCxnSpPr>
            <a:cxnSpLocks/>
          </p:cNvCxnSpPr>
          <p:nvPr/>
        </p:nvCxnSpPr>
        <p:spPr>
          <a:xfrm flipH="1" flipV="1">
            <a:off x="495300" y="323850"/>
            <a:ext cx="4021791" cy="615315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F9462D8-5355-49DF-4400-2383CCCDF5BA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56E9282-35ED-4C36-1D03-972D052812B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D8825-0771-C87F-A37C-86173F54FB5B}"/>
                  </a:ext>
                </a:extLst>
              </p:cNvPr>
              <p:cNvSpPr txBox="1"/>
              <p:nvPr/>
            </p:nvSpPr>
            <p:spPr>
              <a:xfrm>
                <a:off x="5867400" y="2055903"/>
                <a:ext cx="2547134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D8825-0771-C87F-A37C-86173F54F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2055903"/>
                <a:ext cx="2547134" cy="54483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A6270FC-780C-DDA7-3DE7-72849BCF5B87}"/>
                  </a:ext>
                </a:extLst>
              </p:cNvPr>
              <p:cNvSpPr txBox="1"/>
              <p:nvPr/>
            </p:nvSpPr>
            <p:spPr>
              <a:xfrm>
                <a:off x="4114805" y="2860900"/>
                <a:ext cx="4299730" cy="74914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4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A6270FC-780C-DDA7-3DE7-72849BCF5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5" y="2860900"/>
                <a:ext cx="4299730" cy="74914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AA3DF6-B4D5-EC8A-00E7-E8C8062B121A}"/>
                  </a:ext>
                </a:extLst>
              </p:cNvPr>
              <p:cNvSpPr txBox="1"/>
              <p:nvPr/>
            </p:nvSpPr>
            <p:spPr>
              <a:xfrm>
                <a:off x="8787616" y="2055903"/>
                <a:ext cx="2547134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AA3DF6-B4D5-EC8A-00E7-E8C8062B1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616" y="2055903"/>
                <a:ext cx="2547134" cy="54483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9FA527-2557-6F83-997B-99CD74BF0D77}"/>
                  </a:ext>
                </a:extLst>
              </p:cNvPr>
              <p:cNvSpPr txBox="1"/>
              <p:nvPr/>
            </p:nvSpPr>
            <p:spPr>
              <a:xfrm>
                <a:off x="8787616" y="2937100"/>
                <a:ext cx="2547134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9FA527-2557-6F83-997B-99CD74BF0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616" y="2937100"/>
                <a:ext cx="2547134" cy="54483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76A8B8-C4BA-E8F6-2401-B6E8CD0039C1}"/>
                  </a:ext>
                </a:extLst>
              </p:cNvPr>
              <p:cNvSpPr txBox="1"/>
              <p:nvPr/>
            </p:nvSpPr>
            <p:spPr>
              <a:xfrm>
                <a:off x="8787616" y="3818297"/>
                <a:ext cx="2547134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3200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76A8B8-C4BA-E8F6-2401-B6E8CD003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616" y="3818297"/>
                <a:ext cx="2547134" cy="54483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4D7A0B-8C93-9821-98FE-057B97928E84}"/>
                  </a:ext>
                </a:extLst>
              </p:cNvPr>
              <p:cNvSpPr txBox="1"/>
              <p:nvPr/>
            </p:nvSpPr>
            <p:spPr>
              <a:xfrm>
                <a:off x="5867399" y="3818297"/>
                <a:ext cx="2547134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4D7A0B-8C93-9821-98FE-057B97928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399" y="3818297"/>
                <a:ext cx="2547134" cy="54483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219E4B77-4A14-302C-34A8-C2426C3A2B1C}"/>
              </a:ext>
            </a:extLst>
          </p:cNvPr>
          <p:cNvSpPr txBox="1"/>
          <p:nvPr/>
        </p:nvSpPr>
        <p:spPr>
          <a:xfrm>
            <a:off x="5310989" y="352112"/>
            <a:ext cx="6572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Look at the purple line.</a:t>
            </a:r>
          </a:p>
          <a:p>
            <a:endParaRPr lang="en-US" sz="2400" dirty="0"/>
          </a:p>
          <a:p>
            <a:r>
              <a:rPr lang="en-US" sz="2400" dirty="0"/>
              <a:t>Which of the following equations could match the line?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5E351C-62E3-2665-FAA2-3362C64B27DC}"/>
              </a:ext>
            </a:extLst>
          </p:cNvPr>
          <p:cNvSpPr/>
          <p:nvPr/>
        </p:nvSpPr>
        <p:spPr>
          <a:xfrm>
            <a:off x="803876" y="4884809"/>
            <a:ext cx="2000250" cy="671275"/>
          </a:xfrm>
          <a:custGeom>
            <a:avLst/>
            <a:gdLst>
              <a:gd name="connsiteX0" fmla="*/ 0 w 2000250"/>
              <a:gd name="connsiteY0" fmla="*/ 0 h 671275"/>
              <a:gd name="connsiteX1" fmla="*/ 706755 w 2000250"/>
              <a:gd name="connsiteY1" fmla="*/ 0 h 671275"/>
              <a:gd name="connsiteX2" fmla="*/ 1393508 w 2000250"/>
              <a:gd name="connsiteY2" fmla="*/ 0 h 671275"/>
              <a:gd name="connsiteX3" fmla="*/ 2000250 w 2000250"/>
              <a:gd name="connsiteY3" fmla="*/ 0 h 671275"/>
              <a:gd name="connsiteX4" fmla="*/ 2000250 w 2000250"/>
              <a:gd name="connsiteY4" fmla="*/ 671275 h 671275"/>
              <a:gd name="connsiteX5" fmla="*/ 1373505 w 2000250"/>
              <a:gd name="connsiteY5" fmla="*/ 671275 h 671275"/>
              <a:gd name="connsiteX6" fmla="*/ 706755 w 2000250"/>
              <a:gd name="connsiteY6" fmla="*/ 671275 h 671275"/>
              <a:gd name="connsiteX7" fmla="*/ 0 w 2000250"/>
              <a:gd name="connsiteY7" fmla="*/ 671275 h 671275"/>
              <a:gd name="connsiteX8" fmla="*/ 0 w 2000250"/>
              <a:gd name="connsiteY8" fmla="*/ 0 h 67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0250" h="671275" fill="none" extrusionOk="0">
                <a:moveTo>
                  <a:pt x="0" y="0"/>
                </a:moveTo>
                <a:cubicBezTo>
                  <a:pt x="220047" y="33883"/>
                  <a:pt x="415426" y="-11815"/>
                  <a:pt x="706755" y="0"/>
                </a:cubicBezTo>
                <a:cubicBezTo>
                  <a:pt x="998085" y="11815"/>
                  <a:pt x="1238601" y="-14206"/>
                  <a:pt x="1393508" y="0"/>
                </a:cubicBezTo>
                <a:cubicBezTo>
                  <a:pt x="1548415" y="14206"/>
                  <a:pt x="1848322" y="-28916"/>
                  <a:pt x="2000250" y="0"/>
                </a:cubicBezTo>
                <a:cubicBezTo>
                  <a:pt x="2016835" y="211844"/>
                  <a:pt x="2029910" y="496814"/>
                  <a:pt x="2000250" y="671275"/>
                </a:cubicBezTo>
                <a:cubicBezTo>
                  <a:pt x="1719925" y="679677"/>
                  <a:pt x="1572934" y="642845"/>
                  <a:pt x="1373505" y="671275"/>
                </a:cubicBezTo>
                <a:cubicBezTo>
                  <a:pt x="1174076" y="699705"/>
                  <a:pt x="961611" y="684833"/>
                  <a:pt x="706755" y="671275"/>
                </a:cubicBezTo>
                <a:cubicBezTo>
                  <a:pt x="451899" y="657718"/>
                  <a:pt x="341851" y="649405"/>
                  <a:pt x="0" y="671275"/>
                </a:cubicBezTo>
                <a:cubicBezTo>
                  <a:pt x="28277" y="495302"/>
                  <a:pt x="919" y="158398"/>
                  <a:pt x="0" y="0"/>
                </a:cubicBezTo>
                <a:close/>
              </a:path>
              <a:path w="2000250" h="671275" stroke="0" extrusionOk="0">
                <a:moveTo>
                  <a:pt x="0" y="0"/>
                </a:moveTo>
                <a:cubicBezTo>
                  <a:pt x="294673" y="-17127"/>
                  <a:pt x="497550" y="-24208"/>
                  <a:pt x="646748" y="0"/>
                </a:cubicBezTo>
                <a:cubicBezTo>
                  <a:pt x="795946" y="24208"/>
                  <a:pt x="1110680" y="-16771"/>
                  <a:pt x="1253490" y="0"/>
                </a:cubicBezTo>
                <a:cubicBezTo>
                  <a:pt x="1396300" y="16771"/>
                  <a:pt x="1776142" y="2771"/>
                  <a:pt x="2000250" y="0"/>
                </a:cubicBezTo>
                <a:cubicBezTo>
                  <a:pt x="2017273" y="154285"/>
                  <a:pt x="2001206" y="520313"/>
                  <a:pt x="2000250" y="671275"/>
                </a:cubicBezTo>
                <a:cubicBezTo>
                  <a:pt x="1813318" y="642987"/>
                  <a:pt x="1673152" y="642464"/>
                  <a:pt x="1373505" y="671275"/>
                </a:cubicBezTo>
                <a:cubicBezTo>
                  <a:pt x="1073859" y="700086"/>
                  <a:pt x="971576" y="695781"/>
                  <a:pt x="666750" y="671275"/>
                </a:cubicBezTo>
                <a:cubicBezTo>
                  <a:pt x="361925" y="646769"/>
                  <a:pt x="259980" y="666193"/>
                  <a:pt x="0" y="671275"/>
                </a:cubicBezTo>
                <a:cubicBezTo>
                  <a:pt x="-14867" y="474555"/>
                  <a:pt x="935" y="28776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gradient is negative.</a:t>
            </a:r>
          </a:p>
        </p:txBody>
      </p:sp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ABA36B64-4223-10C8-28D4-AFEA27D1B597}"/>
              </a:ext>
            </a:extLst>
          </p:cNvPr>
          <p:cNvCxnSpPr>
            <a:cxnSpLocks/>
          </p:cNvCxnSpPr>
          <p:nvPr/>
        </p:nvCxnSpPr>
        <p:spPr>
          <a:xfrm flipV="1">
            <a:off x="2847274" y="4695568"/>
            <a:ext cx="365483" cy="358346"/>
          </a:xfrm>
          <a:prstGeom prst="curvedConnector3">
            <a:avLst>
              <a:gd name="adj1" fmla="val 50000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6AD054B-2E10-C8C2-A114-24DD29AD403D}"/>
                  </a:ext>
                </a:extLst>
              </p:cNvPr>
              <p:cNvSpPr/>
              <p:nvPr/>
            </p:nvSpPr>
            <p:spPr>
              <a:xfrm>
                <a:off x="1985408" y="286220"/>
                <a:ext cx="2760081" cy="1482326"/>
              </a:xfrm>
              <a:custGeom>
                <a:avLst/>
                <a:gdLst>
                  <a:gd name="connsiteX0" fmla="*/ 0 w 2760081"/>
                  <a:gd name="connsiteY0" fmla="*/ 0 h 1482326"/>
                  <a:gd name="connsiteX1" fmla="*/ 745222 w 2760081"/>
                  <a:gd name="connsiteY1" fmla="*/ 0 h 1482326"/>
                  <a:gd name="connsiteX2" fmla="*/ 1462843 w 2760081"/>
                  <a:gd name="connsiteY2" fmla="*/ 0 h 1482326"/>
                  <a:gd name="connsiteX3" fmla="*/ 2760081 w 2760081"/>
                  <a:gd name="connsiteY3" fmla="*/ 0 h 1482326"/>
                  <a:gd name="connsiteX4" fmla="*/ 2760081 w 2760081"/>
                  <a:gd name="connsiteY4" fmla="*/ 449639 h 1482326"/>
                  <a:gd name="connsiteX5" fmla="*/ 2760081 w 2760081"/>
                  <a:gd name="connsiteY5" fmla="*/ 973394 h 1482326"/>
                  <a:gd name="connsiteX6" fmla="*/ 2760081 w 2760081"/>
                  <a:gd name="connsiteY6" fmla="*/ 1482326 h 1482326"/>
                  <a:gd name="connsiteX7" fmla="*/ 2125262 w 2760081"/>
                  <a:gd name="connsiteY7" fmla="*/ 1482326 h 1482326"/>
                  <a:gd name="connsiteX8" fmla="*/ 1462843 w 2760081"/>
                  <a:gd name="connsiteY8" fmla="*/ 1482326 h 1482326"/>
                  <a:gd name="connsiteX9" fmla="*/ 855625 w 2760081"/>
                  <a:gd name="connsiteY9" fmla="*/ 1482326 h 1482326"/>
                  <a:gd name="connsiteX10" fmla="*/ 0 w 2760081"/>
                  <a:gd name="connsiteY10" fmla="*/ 1482326 h 1482326"/>
                  <a:gd name="connsiteX11" fmla="*/ 0 w 2760081"/>
                  <a:gd name="connsiteY11" fmla="*/ 973394 h 1482326"/>
                  <a:gd name="connsiteX12" fmla="*/ 0 w 2760081"/>
                  <a:gd name="connsiteY12" fmla="*/ 523755 h 1482326"/>
                  <a:gd name="connsiteX13" fmla="*/ 0 w 2760081"/>
                  <a:gd name="connsiteY13" fmla="*/ 0 h 1482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60081" h="1482326" fill="none" extrusionOk="0">
                    <a:moveTo>
                      <a:pt x="0" y="0"/>
                    </a:moveTo>
                    <a:cubicBezTo>
                      <a:pt x="252283" y="17204"/>
                      <a:pt x="432687" y="-37256"/>
                      <a:pt x="745222" y="0"/>
                    </a:cubicBezTo>
                    <a:cubicBezTo>
                      <a:pt x="1057757" y="37256"/>
                      <a:pt x="1146907" y="12429"/>
                      <a:pt x="1462843" y="0"/>
                    </a:cubicBezTo>
                    <a:cubicBezTo>
                      <a:pt x="1778779" y="-12429"/>
                      <a:pt x="2198450" y="-35239"/>
                      <a:pt x="2760081" y="0"/>
                    </a:cubicBezTo>
                    <a:cubicBezTo>
                      <a:pt x="2751820" y="209346"/>
                      <a:pt x="2754711" y="287859"/>
                      <a:pt x="2760081" y="449639"/>
                    </a:cubicBezTo>
                    <a:cubicBezTo>
                      <a:pt x="2765451" y="611419"/>
                      <a:pt x="2759213" y="715308"/>
                      <a:pt x="2760081" y="973394"/>
                    </a:cubicBezTo>
                    <a:cubicBezTo>
                      <a:pt x="2760949" y="1231481"/>
                      <a:pt x="2783268" y="1373247"/>
                      <a:pt x="2760081" y="1482326"/>
                    </a:cubicBezTo>
                    <a:cubicBezTo>
                      <a:pt x="2450071" y="1479525"/>
                      <a:pt x="2278875" y="1506637"/>
                      <a:pt x="2125262" y="1482326"/>
                    </a:cubicBezTo>
                    <a:cubicBezTo>
                      <a:pt x="1971649" y="1458015"/>
                      <a:pt x="1667352" y="1449239"/>
                      <a:pt x="1462843" y="1482326"/>
                    </a:cubicBezTo>
                    <a:cubicBezTo>
                      <a:pt x="1258334" y="1515413"/>
                      <a:pt x="1076918" y="1496800"/>
                      <a:pt x="855625" y="1482326"/>
                    </a:cubicBezTo>
                    <a:cubicBezTo>
                      <a:pt x="634332" y="1467852"/>
                      <a:pt x="303974" y="1448408"/>
                      <a:pt x="0" y="1482326"/>
                    </a:cubicBezTo>
                    <a:cubicBezTo>
                      <a:pt x="-353" y="1305874"/>
                      <a:pt x="-25084" y="1194746"/>
                      <a:pt x="0" y="973394"/>
                    </a:cubicBezTo>
                    <a:cubicBezTo>
                      <a:pt x="25084" y="752042"/>
                      <a:pt x="-16111" y="691435"/>
                      <a:pt x="0" y="523755"/>
                    </a:cubicBezTo>
                    <a:cubicBezTo>
                      <a:pt x="16111" y="356075"/>
                      <a:pt x="6497" y="145595"/>
                      <a:pt x="0" y="0"/>
                    </a:cubicBezTo>
                    <a:close/>
                  </a:path>
                  <a:path w="2760081" h="1482326" stroke="0" extrusionOk="0">
                    <a:moveTo>
                      <a:pt x="0" y="0"/>
                    </a:moveTo>
                    <a:cubicBezTo>
                      <a:pt x="274906" y="-14351"/>
                      <a:pt x="445703" y="7734"/>
                      <a:pt x="662419" y="0"/>
                    </a:cubicBezTo>
                    <a:cubicBezTo>
                      <a:pt x="879135" y="-7734"/>
                      <a:pt x="983757" y="10784"/>
                      <a:pt x="1269637" y="0"/>
                    </a:cubicBezTo>
                    <a:cubicBezTo>
                      <a:pt x="1555517" y="-10784"/>
                      <a:pt x="1813858" y="-10183"/>
                      <a:pt x="2014859" y="0"/>
                    </a:cubicBezTo>
                    <a:cubicBezTo>
                      <a:pt x="2215860" y="10183"/>
                      <a:pt x="2542911" y="-4123"/>
                      <a:pt x="2760081" y="0"/>
                    </a:cubicBezTo>
                    <a:cubicBezTo>
                      <a:pt x="2773460" y="157868"/>
                      <a:pt x="2748880" y="344261"/>
                      <a:pt x="2760081" y="479285"/>
                    </a:cubicBezTo>
                    <a:cubicBezTo>
                      <a:pt x="2771282" y="614310"/>
                      <a:pt x="2747544" y="778301"/>
                      <a:pt x="2760081" y="943748"/>
                    </a:cubicBezTo>
                    <a:cubicBezTo>
                      <a:pt x="2772618" y="1109195"/>
                      <a:pt x="2785882" y="1294110"/>
                      <a:pt x="2760081" y="1482326"/>
                    </a:cubicBezTo>
                    <a:cubicBezTo>
                      <a:pt x="2419777" y="1494412"/>
                      <a:pt x="2363697" y="1509366"/>
                      <a:pt x="2070061" y="1482326"/>
                    </a:cubicBezTo>
                    <a:cubicBezTo>
                      <a:pt x="1776425" y="1455286"/>
                      <a:pt x="1716973" y="1497042"/>
                      <a:pt x="1462843" y="1482326"/>
                    </a:cubicBezTo>
                    <a:cubicBezTo>
                      <a:pt x="1208713" y="1467610"/>
                      <a:pt x="1059336" y="1480757"/>
                      <a:pt x="772823" y="1482326"/>
                    </a:cubicBezTo>
                    <a:cubicBezTo>
                      <a:pt x="486310" y="1483895"/>
                      <a:pt x="327702" y="1462590"/>
                      <a:pt x="0" y="1482326"/>
                    </a:cubicBezTo>
                    <a:cubicBezTo>
                      <a:pt x="-22453" y="1351702"/>
                      <a:pt x="6846" y="1153741"/>
                      <a:pt x="0" y="1003041"/>
                    </a:cubicBezTo>
                    <a:cubicBezTo>
                      <a:pt x="-6846" y="852342"/>
                      <a:pt x="3120" y="725848"/>
                      <a:pt x="0" y="523755"/>
                    </a:cubicBezTo>
                    <a:cubicBezTo>
                      <a:pt x="-3120" y="321662"/>
                      <a:pt x="13796" y="156893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7030A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-intercept is positive.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We know this because it is above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-axis.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6AD054B-2E10-C8C2-A114-24DD29AD40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408" y="286220"/>
                <a:ext cx="2760081" cy="1482326"/>
              </a:xfrm>
              <a:prstGeom prst="rect">
                <a:avLst/>
              </a:prstGeom>
              <a:blipFill>
                <a:blip r:embed="rId11"/>
                <a:stretch>
                  <a:fillRect b="-2419"/>
                </a:stretch>
              </a:blipFill>
              <a:ln w="38100">
                <a:solidFill>
                  <a:srgbClr val="7030A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60081"/>
                          <a:gd name="connsiteY0" fmla="*/ 0 h 1482326"/>
                          <a:gd name="connsiteX1" fmla="*/ 745222 w 2760081"/>
                          <a:gd name="connsiteY1" fmla="*/ 0 h 1482326"/>
                          <a:gd name="connsiteX2" fmla="*/ 1462843 w 2760081"/>
                          <a:gd name="connsiteY2" fmla="*/ 0 h 1482326"/>
                          <a:gd name="connsiteX3" fmla="*/ 2760081 w 2760081"/>
                          <a:gd name="connsiteY3" fmla="*/ 0 h 1482326"/>
                          <a:gd name="connsiteX4" fmla="*/ 2760081 w 2760081"/>
                          <a:gd name="connsiteY4" fmla="*/ 449639 h 1482326"/>
                          <a:gd name="connsiteX5" fmla="*/ 2760081 w 2760081"/>
                          <a:gd name="connsiteY5" fmla="*/ 973394 h 1482326"/>
                          <a:gd name="connsiteX6" fmla="*/ 2760081 w 2760081"/>
                          <a:gd name="connsiteY6" fmla="*/ 1482326 h 1482326"/>
                          <a:gd name="connsiteX7" fmla="*/ 2125262 w 2760081"/>
                          <a:gd name="connsiteY7" fmla="*/ 1482326 h 1482326"/>
                          <a:gd name="connsiteX8" fmla="*/ 1462843 w 2760081"/>
                          <a:gd name="connsiteY8" fmla="*/ 1482326 h 1482326"/>
                          <a:gd name="connsiteX9" fmla="*/ 855625 w 2760081"/>
                          <a:gd name="connsiteY9" fmla="*/ 1482326 h 1482326"/>
                          <a:gd name="connsiteX10" fmla="*/ 0 w 2760081"/>
                          <a:gd name="connsiteY10" fmla="*/ 1482326 h 1482326"/>
                          <a:gd name="connsiteX11" fmla="*/ 0 w 2760081"/>
                          <a:gd name="connsiteY11" fmla="*/ 973394 h 1482326"/>
                          <a:gd name="connsiteX12" fmla="*/ 0 w 2760081"/>
                          <a:gd name="connsiteY12" fmla="*/ 523755 h 1482326"/>
                          <a:gd name="connsiteX13" fmla="*/ 0 w 2760081"/>
                          <a:gd name="connsiteY13" fmla="*/ 0 h 14823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760081" h="1482326" fill="none" extrusionOk="0">
                            <a:moveTo>
                              <a:pt x="0" y="0"/>
                            </a:moveTo>
                            <a:cubicBezTo>
                              <a:pt x="252283" y="17204"/>
                              <a:pt x="432687" y="-37256"/>
                              <a:pt x="745222" y="0"/>
                            </a:cubicBezTo>
                            <a:cubicBezTo>
                              <a:pt x="1057757" y="37256"/>
                              <a:pt x="1146907" y="12429"/>
                              <a:pt x="1462843" y="0"/>
                            </a:cubicBezTo>
                            <a:cubicBezTo>
                              <a:pt x="1778779" y="-12429"/>
                              <a:pt x="2198450" y="-35239"/>
                              <a:pt x="2760081" y="0"/>
                            </a:cubicBezTo>
                            <a:cubicBezTo>
                              <a:pt x="2751820" y="209346"/>
                              <a:pt x="2754711" y="287859"/>
                              <a:pt x="2760081" y="449639"/>
                            </a:cubicBezTo>
                            <a:cubicBezTo>
                              <a:pt x="2765451" y="611419"/>
                              <a:pt x="2759213" y="715308"/>
                              <a:pt x="2760081" y="973394"/>
                            </a:cubicBezTo>
                            <a:cubicBezTo>
                              <a:pt x="2760949" y="1231481"/>
                              <a:pt x="2783268" y="1373247"/>
                              <a:pt x="2760081" y="1482326"/>
                            </a:cubicBezTo>
                            <a:cubicBezTo>
                              <a:pt x="2450071" y="1479525"/>
                              <a:pt x="2278875" y="1506637"/>
                              <a:pt x="2125262" y="1482326"/>
                            </a:cubicBezTo>
                            <a:cubicBezTo>
                              <a:pt x="1971649" y="1458015"/>
                              <a:pt x="1667352" y="1449239"/>
                              <a:pt x="1462843" y="1482326"/>
                            </a:cubicBezTo>
                            <a:cubicBezTo>
                              <a:pt x="1258334" y="1515413"/>
                              <a:pt x="1076918" y="1496800"/>
                              <a:pt x="855625" y="1482326"/>
                            </a:cubicBezTo>
                            <a:cubicBezTo>
                              <a:pt x="634332" y="1467852"/>
                              <a:pt x="303974" y="1448408"/>
                              <a:pt x="0" y="1482326"/>
                            </a:cubicBezTo>
                            <a:cubicBezTo>
                              <a:pt x="-353" y="1305874"/>
                              <a:pt x="-25084" y="1194746"/>
                              <a:pt x="0" y="973394"/>
                            </a:cubicBezTo>
                            <a:cubicBezTo>
                              <a:pt x="25084" y="752042"/>
                              <a:pt x="-16111" y="691435"/>
                              <a:pt x="0" y="523755"/>
                            </a:cubicBezTo>
                            <a:cubicBezTo>
                              <a:pt x="16111" y="356075"/>
                              <a:pt x="6497" y="145595"/>
                              <a:pt x="0" y="0"/>
                            </a:cubicBezTo>
                            <a:close/>
                          </a:path>
                          <a:path w="2760081" h="1482326" stroke="0" extrusionOk="0">
                            <a:moveTo>
                              <a:pt x="0" y="0"/>
                            </a:moveTo>
                            <a:cubicBezTo>
                              <a:pt x="274906" y="-14351"/>
                              <a:pt x="445703" y="7734"/>
                              <a:pt x="662419" y="0"/>
                            </a:cubicBezTo>
                            <a:cubicBezTo>
                              <a:pt x="879135" y="-7734"/>
                              <a:pt x="983757" y="10784"/>
                              <a:pt x="1269637" y="0"/>
                            </a:cubicBezTo>
                            <a:cubicBezTo>
                              <a:pt x="1555517" y="-10784"/>
                              <a:pt x="1813858" y="-10183"/>
                              <a:pt x="2014859" y="0"/>
                            </a:cubicBezTo>
                            <a:cubicBezTo>
                              <a:pt x="2215860" y="10183"/>
                              <a:pt x="2542911" y="-4123"/>
                              <a:pt x="2760081" y="0"/>
                            </a:cubicBezTo>
                            <a:cubicBezTo>
                              <a:pt x="2773460" y="157868"/>
                              <a:pt x="2748880" y="344261"/>
                              <a:pt x="2760081" y="479285"/>
                            </a:cubicBezTo>
                            <a:cubicBezTo>
                              <a:pt x="2771282" y="614310"/>
                              <a:pt x="2747544" y="778301"/>
                              <a:pt x="2760081" y="943748"/>
                            </a:cubicBezTo>
                            <a:cubicBezTo>
                              <a:pt x="2772618" y="1109195"/>
                              <a:pt x="2785882" y="1294110"/>
                              <a:pt x="2760081" y="1482326"/>
                            </a:cubicBezTo>
                            <a:cubicBezTo>
                              <a:pt x="2419777" y="1494412"/>
                              <a:pt x="2363697" y="1509366"/>
                              <a:pt x="2070061" y="1482326"/>
                            </a:cubicBezTo>
                            <a:cubicBezTo>
                              <a:pt x="1776425" y="1455286"/>
                              <a:pt x="1716973" y="1497042"/>
                              <a:pt x="1462843" y="1482326"/>
                            </a:cubicBezTo>
                            <a:cubicBezTo>
                              <a:pt x="1208713" y="1467610"/>
                              <a:pt x="1059336" y="1480757"/>
                              <a:pt x="772823" y="1482326"/>
                            </a:cubicBezTo>
                            <a:cubicBezTo>
                              <a:pt x="486310" y="1483895"/>
                              <a:pt x="327702" y="1462590"/>
                              <a:pt x="0" y="1482326"/>
                            </a:cubicBezTo>
                            <a:cubicBezTo>
                              <a:pt x="-22453" y="1351702"/>
                              <a:pt x="6846" y="1153741"/>
                              <a:pt x="0" y="1003041"/>
                            </a:cubicBezTo>
                            <a:cubicBezTo>
                              <a:pt x="-6846" y="852342"/>
                              <a:pt x="3120" y="725848"/>
                              <a:pt x="0" y="523755"/>
                            </a:cubicBezTo>
                            <a:cubicBezTo>
                              <a:pt x="-3120" y="321662"/>
                              <a:pt x="13796" y="15689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A972AF1C-E603-547F-B357-B2636AA1D718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15877" y="1440285"/>
            <a:ext cx="346448" cy="335637"/>
          </a:xfrm>
          <a:prstGeom prst="curvedConnector3">
            <a:avLst>
              <a:gd name="adj1" fmla="val 50000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ross 12">
            <a:extLst>
              <a:ext uri="{FF2B5EF4-FFF2-40B4-BE49-F238E27FC236}">
                <a16:creationId xmlns:a16="http://schemas.microsoft.com/office/drawing/2014/main" id="{BC8BAA78-5F8C-803B-0ECE-BE11D5116E09}"/>
              </a:ext>
            </a:extLst>
          </p:cNvPr>
          <p:cNvSpPr/>
          <p:nvPr/>
        </p:nvSpPr>
        <p:spPr>
          <a:xfrm rot="18894419">
            <a:off x="1427505" y="1845738"/>
            <a:ext cx="337098" cy="337098"/>
          </a:xfrm>
          <a:prstGeom prst="plus">
            <a:avLst>
              <a:gd name="adj" fmla="val 41949"/>
            </a:avLst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82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74211A-95C7-48A6-3484-990F837DB8AB}"/>
              </a:ext>
            </a:extLst>
          </p:cNvPr>
          <p:cNvCxnSpPr>
            <a:cxnSpLocks/>
          </p:cNvCxnSpPr>
          <p:nvPr/>
        </p:nvCxnSpPr>
        <p:spPr>
          <a:xfrm flipH="1">
            <a:off x="308759" y="1637552"/>
            <a:ext cx="4442535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F9462D8-5355-49DF-4400-2383CCCDF5BA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56E9282-35ED-4C36-1D03-972D052812B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D8825-0771-C87F-A37C-86173F54FB5B}"/>
                  </a:ext>
                </a:extLst>
              </p:cNvPr>
              <p:cNvSpPr txBox="1"/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D8825-0771-C87F-A37C-86173F54F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A6270FC-780C-DDA7-3DE7-72849BCF5B87}"/>
                  </a:ext>
                </a:extLst>
              </p:cNvPr>
              <p:cNvSpPr txBox="1"/>
              <p:nvPr/>
            </p:nvSpPr>
            <p:spPr>
              <a:xfrm>
                <a:off x="5314949" y="381637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A6270FC-780C-DDA7-3DE7-72849BCF5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9" y="3816377"/>
                <a:ext cx="3099585" cy="61293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AA3DF6-B4D5-EC8A-00E7-E8C8062B121A}"/>
                  </a:ext>
                </a:extLst>
              </p:cNvPr>
              <p:cNvSpPr txBox="1"/>
              <p:nvPr/>
            </p:nvSpPr>
            <p:spPr>
              <a:xfrm>
                <a:off x="5310989" y="2923309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AA3DF6-B4D5-EC8A-00E7-E8C8062B1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989" y="2923309"/>
                <a:ext cx="3099585" cy="61293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9FA527-2557-6F83-997B-99CD74BF0D77}"/>
                  </a:ext>
                </a:extLst>
              </p:cNvPr>
              <p:cNvSpPr txBox="1"/>
              <p:nvPr/>
            </p:nvSpPr>
            <p:spPr>
              <a:xfrm>
                <a:off x="8597115" y="2937100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9FA527-2557-6F83-997B-99CD74BF0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2937100"/>
                <a:ext cx="3099585" cy="61293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76A8B8-C4BA-E8F6-2401-B6E8CD0039C1}"/>
                  </a:ext>
                </a:extLst>
              </p:cNvPr>
              <p:cNvSpPr txBox="1"/>
              <p:nvPr/>
            </p:nvSpPr>
            <p:spPr>
              <a:xfrm>
                <a:off x="8597115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76A8B8-C4BA-E8F6-2401-B6E8CD003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3818297"/>
                <a:ext cx="3099585" cy="61293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4D7A0B-8C93-9821-98FE-057B97928E84}"/>
                  </a:ext>
                </a:extLst>
              </p:cNvPr>
              <p:cNvSpPr txBox="1"/>
              <p:nvPr/>
            </p:nvSpPr>
            <p:spPr>
              <a:xfrm>
                <a:off x="8597115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4D7A0B-8C93-9821-98FE-057B97928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2055903"/>
                <a:ext cx="3099585" cy="61293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219E4B77-4A14-302C-34A8-C2426C3A2B1C}"/>
              </a:ext>
            </a:extLst>
          </p:cNvPr>
          <p:cNvSpPr txBox="1"/>
          <p:nvPr/>
        </p:nvSpPr>
        <p:spPr>
          <a:xfrm>
            <a:off x="5310989" y="352112"/>
            <a:ext cx="6572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Look at the purple line.</a:t>
            </a:r>
          </a:p>
          <a:p>
            <a:endParaRPr lang="en-US" sz="2400" dirty="0"/>
          </a:p>
          <a:p>
            <a:r>
              <a:rPr lang="en-US" sz="2400" dirty="0"/>
              <a:t>Which of the following equations could match the line?</a:t>
            </a:r>
          </a:p>
        </p:txBody>
      </p:sp>
    </p:spTree>
    <p:extLst>
      <p:ext uri="{BB962C8B-B14F-4D97-AF65-F5344CB8AC3E}">
        <p14:creationId xmlns:p14="http://schemas.microsoft.com/office/powerpoint/2010/main" val="94837823"/>
      </p:ext>
    </p:extLst>
  </p:cSld>
  <p:clrMapOvr>
    <a:masterClrMapping/>
  </p:clrMapOvr>
  <p:transition spd="slow" advClick="0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74211A-95C7-48A6-3484-990F837DB8AB}"/>
              </a:ext>
            </a:extLst>
          </p:cNvPr>
          <p:cNvCxnSpPr>
            <a:cxnSpLocks/>
          </p:cNvCxnSpPr>
          <p:nvPr/>
        </p:nvCxnSpPr>
        <p:spPr>
          <a:xfrm flipH="1">
            <a:off x="308759" y="1637552"/>
            <a:ext cx="4442535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F9462D8-5355-49DF-4400-2383CCCDF5BA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56E9282-35ED-4C36-1D03-972D052812B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D8825-0771-C87F-A37C-86173F54FB5B}"/>
                  </a:ext>
                </a:extLst>
              </p:cNvPr>
              <p:cNvSpPr txBox="1"/>
              <p:nvPr/>
            </p:nvSpPr>
            <p:spPr>
              <a:xfrm>
                <a:off x="5332878" y="2055903"/>
                <a:ext cx="3099585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D8825-0771-C87F-A37C-86173F54F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878" y="2055903"/>
                <a:ext cx="3099585" cy="54483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A6270FC-780C-DDA7-3DE7-72849BCF5B87}"/>
                  </a:ext>
                </a:extLst>
              </p:cNvPr>
              <p:cNvSpPr txBox="1"/>
              <p:nvPr/>
            </p:nvSpPr>
            <p:spPr>
              <a:xfrm>
                <a:off x="5332878" y="2937100"/>
                <a:ext cx="3099585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A6270FC-780C-DDA7-3DE7-72849BCF5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878" y="2937100"/>
                <a:ext cx="3099585" cy="54483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AA3DF6-B4D5-EC8A-00E7-E8C8062B121A}"/>
                  </a:ext>
                </a:extLst>
              </p:cNvPr>
              <p:cNvSpPr txBox="1"/>
              <p:nvPr/>
            </p:nvSpPr>
            <p:spPr>
              <a:xfrm>
                <a:off x="4751295" y="3689134"/>
                <a:ext cx="3659280" cy="74914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4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AA3DF6-B4D5-EC8A-00E7-E8C8062B1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295" y="3689134"/>
                <a:ext cx="3659280" cy="749141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9FA527-2557-6F83-997B-99CD74BF0D77}"/>
                  </a:ext>
                </a:extLst>
              </p:cNvPr>
              <p:cNvSpPr txBox="1"/>
              <p:nvPr/>
            </p:nvSpPr>
            <p:spPr>
              <a:xfrm>
                <a:off x="8615044" y="2937100"/>
                <a:ext cx="3099585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9FA527-2557-6F83-997B-99CD74BF0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044" y="2937100"/>
                <a:ext cx="3099585" cy="54483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76A8B8-C4BA-E8F6-2401-B6E8CD0039C1}"/>
                  </a:ext>
                </a:extLst>
              </p:cNvPr>
              <p:cNvSpPr txBox="1"/>
              <p:nvPr/>
            </p:nvSpPr>
            <p:spPr>
              <a:xfrm>
                <a:off x="8615044" y="3818297"/>
                <a:ext cx="3099585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76A8B8-C4BA-E8F6-2401-B6E8CD003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044" y="3818297"/>
                <a:ext cx="3099585" cy="54483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4D7A0B-8C93-9821-98FE-057B97928E84}"/>
                  </a:ext>
                </a:extLst>
              </p:cNvPr>
              <p:cNvSpPr txBox="1"/>
              <p:nvPr/>
            </p:nvSpPr>
            <p:spPr>
              <a:xfrm>
                <a:off x="8615044" y="2055903"/>
                <a:ext cx="3099585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E4D7A0B-8C93-9821-98FE-057B97928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044" y="2055903"/>
                <a:ext cx="3099585" cy="54483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219E4B77-4A14-302C-34A8-C2426C3A2B1C}"/>
              </a:ext>
            </a:extLst>
          </p:cNvPr>
          <p:cNvSpPr txBox="1"/>
          <p:nvPr/>
        </p:nvSpPr>
        <p:spPr>
          <a:xfrm>
            <a:off x="5310989" y="352112"/>
            <a:ext cx="6572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Look at the purple line.</a:t>
            </a:r>
          </a:p>
          <a:p>
            <a:endParaRPr lang="en-US" sz="2400" dirty="0"/>
          </a:p>
          <a:p>
            <a:r>
              <a:rPr lang="en-US" sz="2400" dirty="0"/>
              <a:t>Which of the following equations could match the line?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EF12AE6-40F0-766F-88DB-5D4E87A60748}"/>
                  </a:ext>
                </a:extLst>
              </p:cNvPr>
              <p:cNvSpPr/>
              <p:nvPr/>
            </p:nvSpPr>
            <p:spPr>
              <a:xfrm>
                <a:off x="393880" y="2085697"/>
                <a:ext cx="2000250" cy="671275"/>
              </a:xfrm>
              <a:custGeom>
                <a:avLst/>
                <a:gdLst>
                  <a:gd name="connsiteX0" fmla="*/ 0 w 2000250"/>
                  <a:gd name="connsiteY0" fmla="*/ 0 h 671275"/>
                  <a:gd name="connsiteX1" fmla="*/ 706755 w 2000250"/>
                  <a:gd name="connsiteY1" fmla="*/ 0 h 671275"/>
                  <a:gd name="connsiteX2" fmla="*/ 1393508 w 2000250"/>
                  <a:gd name="connsiteY2" fmla="*/ 0 h 671275"/>
                  <a:gd name="connsiteX3" fmla="*/ 2000250 w 2000250"/>
                  <a:gd name="connsiteY3" fmla="*/ 0 h 671275"/>
                  <a:gd name="connsiteX4" fmla="*/ 2000250 w 2000250"/>
                  <a:gd name="connsiteY4" fmla="*/ 671275 h 671275"/>
                  <a:gd name="connsiteX5" fmla="*/ 1373505 w 2000250"/>
                  <a:gd name="connsiteY5" fmla="*/ 671275 h 671275"/>
                  <a:gd name="connsiteX6" fmla="*/ 706755 w 2000250"/>
                  <a:gd name="connsiteY6" fmla="*/ 671275 h 671275"/>
                  <a:gd name="connsiteX7" fmla="*/ 0 w 2000250"/>
                  <a:gd name="connsiteY7" fmla="*/ 671275 h 671275"/>
                  <a:gd name="connsiteX8" fmla="*/ 0 w 2000250"/>
                  <a:gd name="connsiteY8" fmla="*/ 0 h 671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00250" h="671275" fill="none" extrusionOk="0">
                    <a:moveTo>
                      <a:pt x="0" y="0"/>
                    </a:moveTo>
                    <a:cubicBezTo>
                      <a:pt x="220047" y="33883"/>
                      <a:pt x="415426" y="-11815"/>
                      <a:pt x="706755" y="0"/>
                    </a:cubicBezTo>
                    <a:cubicBezTo>
                      <a:pt x="998085" y="11815"/>
                      <a:pt x="1238601" y="-14206"/>
                      <a:pt x="1393508" y="0"/>
                    </a:cubicBezTo>
                    <a:cubicBezTo>
                      <a:pt x="1548415" y="14206"/>
                      <a:pt x="1848322" y="-28916"/>
                      <a:pt x="2000250" y="0"/>
                    </a:cubicBezTo>
                    <a:cubicBezTo>
                      <a:pt x="2016835" y="211844"/>
                      <a:pt x="2029910" y="496814"/>
                      <a:pt x="2000250" y="671275"/>
                    </a:cubicBezTo>
                    <a:cubicBezTo>
                      <a:pt x="1719925" y="679677"/>
                      <a:pt x="1572934" y="642845"/>
                      <a:pt x="1373505" y="671275"/>
                    </a:cubicBezTo>
                    <a:cubicBezTo>
                      <a:pt x="1174076" y="699705"/>
                      <a:pt x="961611" y="684833"/>
                      <a:pt x="706755" y="671275"/>
                    </a:cubicBezTo>
                    <a:cubicBezTo>
                      <a:pt x="451899" y="657718"/>
                      <a:pt x="341851" y="649405"/>
                      <a:pt x="0" y="671275"/>
                    </a:cubicBezTo>
                    <a:cubicBezTo>
                      <a:pt x="28277" y="495302"/>
                      <a:pt x="919" y="158398"/>
                      <a:pt x="0" y="0"/>
                    </a:cubicBezTo>
                    <a:close/>
                  </a:path>
                  <a:path w="2000250" h="671275" stroke="0" extrusionOk="0">
                    <a:moveTo>
                      <a:pt x="0" y="0"/>
                    </a:moveTo>
                    <a:cubicBezTo>
                      <a:pt x="294673" y="-17127"/>
                      <a:pt x="497550" y="-24208"/>
                      <a:pt x="646748" y="0"/>
                    </a:cubicBezTo>
                    <a:cubicBezTo>
                      <a:pt x="795946" y="24208"/>
                      <a:pt x="1110680" y="-16771"/>
                      <a:pt x="1253490" y="0"/>
                    </a:cubicBezTo>
                    <a:cubicBezTo>
                      <a:pt x="1396300" y="16771"/>
                      <a:pt x="1776142" y="2771"/>
                      <a:pt x="2000250" y="0"/>
                    </a:cubicBezTo>
                    <a:cubicBezTo>
                      <a:pt x="2017273" y="154285"/>
                      <a:pt x="2001206" y="520313"/>
                      <a:pt x="2000250" y="671275"/>
                    </a:cubicBezTo>
                    <a:cubicBezTo>
                      <a:pt x="1813318" y="642987"/>
                      <a:pt x="1673152" y="642464"/>
                      <a:pt x="1373505" y="671275"/>
                    </a:cubicBezTo>
                    <a:cubicBezTo>
                      <a:pt x="1073859" y="700086"/>
                      <a:pt x="971576" y="695781"/>
                      <a:pt x="666750" y="671275"/>
                    </a:cubicBezTo>
                    <a:cubicBezTo>
                      <a:pt x="361925" y="646769"/>
                      <a:pt x="259980" y="666193"/>
                      <a:pt x="0" y="671275"/>
                    </a:cubicBezTo>
                    <a:cubicBezTo>
                      <a:pt x="-14867" y="474555"/>
                      <a:pt x="935" y="287762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7030A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The gradient is flat, so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EF12AE6-40F0-766F-88DB-5D4E87A607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80" y="2085697"/>
                <a:ext cx="2000250" cy="671275"/>
              </a:xfrm>
              <a:prstGeom prst="rect">
                <a:avLst/>
              </a:prstGeom>
              <a:blipFill>
                <a:blip r:embed="rId8"/>
                <a:stretch>
                  <a:fillRect b="-6780"/>
                </a:stretch>
              </a:blipFill>
              <a:ln w="38100">
                <a:solidFill>
                  <a:srgbClr val="7030A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000250"/>
                          <a:gd name="connsiteY0" fmla="*/ 0 h 671275"/>
                          <a:gd name="connsiteX1" fmla="*/ 706755 w 2000250"/>
                          <a:gd name="connsiteY1" fmla="*/ 0 h 671275"/>
                          <a:gd name="connsiteX2" fmla="*/ 1393508 w 2000250"/>
                          <a:gd name="connsiteY2" fmla="*/ 0 h 671275"/>
                          <a:gd name="connsiteX3" fmla="*/ 2000250 w 2000250"/>
                          <a:gd name="connsiteY3" fmla="*/ 0 h 671275"/>
                          <a:gd name="connsiteX4" fmla="*/ 2000250 w 2000250"/>
                          <a:gd name="connsiteY4" fmla="*/ 671275 h 671275"/>
                          <a:gd name="connsiteX5" fmla="*/ 1373505 w 2000250"/>
                          <a:gd name="connsiteY5" fmla="*/ 671275 h 671275"/>
                          <a:gd name="connsiteX6" fmla="*/ 706755 w 2000250"/>
                          <a:gd name="connsiteY6" fmla="*/ 671275 h 671275"/>
                          <a:gd name="connsiteX7" fmla="*/ 0 w 2000250"/>
                          <a:gd name="connsiteY7" fmla="*/ 671275 h 671275"/>
                          <a:gd name="connsiteX8" fmla="*/ 0 w 2000250"/>
                          <a:gd name="connsiteY8" fmla="*/ 0 h 6712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000250" h="671275" fill="none" extrusionOk="0">
                            <a:moveTo>
                              <a:pt x="0" y="0"/>
                            </a:moveTo>
                            <a:cubicBezTo>
                              <a:pt x="220047" y="33883"/>
                              <a:pt x="415426" y="-11815"/>
                              <a:pt x="706755" y="0"/>
                            </a:cubicBezTo>
                            <a:cubicBezTo>
                              <a:pt x="998085" y="11815"/>
                              <a:pt x="1238601" y="-14206"/>
                              <a:pt x="1393508" y="0"/>
                            </a:cubicBezTo>
                            <a:cubicBezTo>
                              <a:pt x="1548415" y="14206"/>
                              <a:pt x="1848322" y="-28916"/>
                              <a:pt x="2000250" y="0"/>
                            </a:cubicBezTo>
                            <a:cubicBezTo>
                              <a:pt x="2016835" y="211844"/>
                              <a:pt x="2029910" y="496814"/>
                              <a:pt x="2000250" y="671275"/>
                            </a:cubicBezTo>
                            <a:cubicBezTo>
                              <a:pt x="1719925" y="679677"/>
                              <a:pt x="1572934" y="642845"/>
                              <a:pt x="1373505" y="671275"/>
                            </a:cubicBezTo>
                            <a:cubicBezTo>
                              <a:pt x="1174076" y="699705"/>
                              <a:pt x="961611" y="684833"/>
                              <a:pt x="706755" y="671275"/>
                            </a:cubicBezTo>
                            <a:cubicBezTo>
                              <a:pt x="451899" y="657718"/>
                              <a:pt x="341851" y="649405"/>
                              <a:pt x="0" y="671275"/>
                            </a:cubicBezTo>
                            <a:cubicBezTo>
                              <a:pt x="28277" y="495302"/>
                              <a:pt x="919" y="158398"/>
                              <a:pt x="0" y="0"/>
                            </a:cubicBezTo>
                            <a:close/>
                          </a:path>
                          <a:path w="2000250" h="671275" stroke="0" extrusionOk="0">
                            <a:moveTo>
                              <a:pt x="0" y="0"/>
                            </a:moveTo>
                            <a:cubicBezTo>
                              <a:pt x="294673" y="-17127"/>
                              <a:pt x="497550" y="-24208"/>
                              <a:pt x="646748" y="0"/>
                            </a:cubicBezTo>
                            <a:cubicBezTo>
                              <a:pt x="795946" y="24208"/>
                              <a:pt x="1110680" y="-16771"/>
                              <a:pt x="1253490" y="0"/>
                            </a:cubicBezTo>
                            <a:cubicBezTo>
                              <a:pt x="1396300" y="16771"/>
                              <a:pt x="1776142" y="2771"/>
                              <a:pt x="2000250" y="0"/>
                            </a:cubicBezTo>
                            <a:cubicBezTo>
                              <a:pt x="2017273" y="154285"/>
                              <a:pt x="2001206" y="520313"/>
                              <a:pt x="2000250" y="671275"/>
                            </a:cubicBezTo>
                            <a:cubicBezTo>
                              <a:pt x="1813318" y="642987"/>
                              <a:pt x="1673152" y="642464"/>
                              <a:pt x="1373505" y="671275"/>
                            </a:cubicBezTo>
                            <a:cubicBezTo>
                              <a:pt x="1073859" y="700086"/>
                              <a:pt x="971576" y="695781"/>
                              <a:pt x="666750" y="671275"/>
                            </a:cubicBezTo>
                            <a:cubicBezTo>
                              <a:pt x="361925" y="646769"/>
                              <a:pt x="259980" y="666193"/>
                              <a:pt x="0" y="671275"/>
                            </a:cubicBezTo>
                            <a:cubicBezTo>
                              <a:pt x="-14867" y="474555"/>
                              <a:pt x="935" y="287762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Curved Connector 2">
            <a:extLst>
              <a:ext uri="{FF2B5EF4-FFF2-40B4-BE49-F238E27FC236}">
                <a16:creationId xmlns:a16="http://schemas.microsoft.com/office/drawing/2014/main" id="{62D58641-7BEC-BA5E-6222-6E51D24E06D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944069" y="1713381"/>
            <a:ext cx="371583" cy="354100"/>
          </a:xfrm>
          <a:prstGeom prst="curvedConnector3">
            <a:avLst>
              <a:gd name="adj1" fmla="val 50000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CD9FED7-E033-EA6A-E5D8-AED515E8627D}"/>
                  </a:ext>
                </a:extLst>
              </p:cNvPr>
              <p:cNvSpPr/>
              <p:nvPr/>
            </p:nvSpPr>
            <p:spPr>
              <a:xfrm>
                <a:off x="2540433" y="143670"/>
                <a:ext cx="2760081" cy="1198126"/>
              </a:xfrm>
              <a:custGeom>
                <a:avLst/>
                <a:gdLst>
                  <a:gd name="connsiteX0" fmla="*/ 0 w 2760081"/>
                  <a:gd name="connsiteY0" fmla="*/ 0 h 1198126"/>
                  <a:gd name="connsiteX1" fmla="*/ 662419 w 2760081"/>
                  <a:gd name="connsiteY1" fmla="*/ 0 h 1198126"/>
                  <a:gd name="connsiteX2" fmla="*/ 1352440 w 2760081"/>
                  <a:gd name="connsiteY2" fmla="*/ 0 h 1198126"/>
                  <a:gd name="connsiteX3" fmla="*/ 2070061 w 2760081"/>
                  <a:gd name="connsiteY3" fmla="*/ 0 h 1198126"/>
                  <a:gd name="connsiteX4" fmla="*/ 2760081 w 2760081"/>
                  <a:gd name="connsiteY4" fmla="*/ 0 h 1198126"/>
                  <a:gd name="connsiteX5" fmla="*/ 2760081 w 2760081"/>
                  <a:gd name="connsiteY5" fmla="*/ 611044 h 1198126"/>
                  <a:gd name="connsiteX6" fmla="*/ 2760081 w 2760081"/>
                  <a:gd name="connsiteY6" fmla="*/ 1198126 h 1198126"/>
                  <a:gd name="connsiteX7" fmla="*/ 2014859 w 2760081"/>
                  <a:gd name="connsiteY7" fmla="*/ 1198126 h 1198126"/>
                  <a:gd name="connsiteX8" fmla="*/ 1269637 w 2760081"/>
                  <a:gd name="connsiteY8" fmla="*/ 1198126 h 1198126"/>
                  <a:gd name="connsiteX9" fmla="*/ 0 w 2760081"/>
                  <a:gd name="connsiteY9" fmla="*/ 1198126 h 1198126"/>
                  <a:gd name="connsiteX10" fmla="*/ 0 w 2760081"/>
                  <a:gd name="connsiteY10" fmla="*/ 611044 h 1198126"/>
                  <a:gd name="connsiteX11" fmla="*/ 0 w 2760081"/>
                  <a:gd name="connsiteY11" fmla="*/ 0 h 119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0081" h="1198126" fill="none" extrusionOk="0">
                    <a:moveTo>
                      <a:pt x="0" y="0"/>
                    </a:moveTo>
                    <a:cubicBezTo>
                      <a:pt x="298986" y="-12268"/>
                      <a:pt x="429547" y="19959"/>
                      <a:pt x="662419" y="0"/>
                    </a:cubicBezTo>
                    <a:cubicBezTo>
                      <a:pt x="895291" y="-19959"/>
                      <a:pt x="1099904" y="6829"/>
                      <a:pt x="1352440" y="0"/>
                    </a:cubicBezTo>
                    <a:cubicBezTo>
                      <a:pt x="1604976" y="-6829"/>
                      <a:pt x="1788222" y="-32949"/>
                      <a:pt x="2070061" y="0"/>
                    </a:cubicBezTo>
                    <a:cubicBezTo>
                      <a:pt x="2351900" y="32949"/>
                      <a:pt x="2540875" y="3900"/>
                      <a:pt x="2760081" y="0"/>
                    </a:cubicBezTo>
                    <a:cubicBezTo>
                      <a:pt x="2756875" y="201718"/>
                      <a:pt x="2777950" y="316141"/>
                      <a:pt x="2760081" y="611044"/>
                    </a:cubicBezTo>
                    <a:cubicBezTo>
                      <a:pt x="2742212" y="905947"/>
                      <a:pt x="2746251" y="959119"/>
                      <a:pt x="2760081" y="1198126"/>
                    </a:cubicBezTo>
                    <a:cubicBezTo>
                      <a:pt x="2463461" y="1179286"/>
                      <a:pt x="2263563" y="1221189"/>
                      <a:pt x="2014859" y="1198126"/>
                    </a:cubicBezTo>
                    <a:cubicBezTo>
                      <a:pt x="1766155" y="1175063"/>
                      <a:pt x="1581439" y="1177932"/>
                      <a:pt x="1269637" y="1198126"/>
                    </a:cubicBezTo>
                    <a:cubicBezTo>
                      <a:pt x="957835" y="1218320"/>
                      <a:pt x="468392" y="1190080"/>
                      <a:pt x="0" y="1198126"/>
                    </a:cubicBezTo>
                    <a:cubicBezTo>
                      <a:pt x="15013" y="1006996"/>
                      <a:pt x="3195" y="773748"/>
                      <a:pt x="0" y="611044"/>
                    </a:cubicBezTo>
                    <a:cubicBezTo>
                      <a:pt x="-3195" y="448340"/>
                      <a:pt x="21516" y="281484"/>
                      <a:pt x="0" y="0"/>
                    </a:cubicBezTo>
                    <a:close/>
                  </a:path>
                  <a:path w="2760081" h="1198126" stroke="0" extrusionOk="0">
                    <a:moveTo>
                      <a:pt x="0" y="0"/>
                    </a:moveTo>
                    <a:cubicBezTo>
                      <a:pt x="274906" y="-14351"/>
                      <a:pt x="445703" y="7734"/>
                      <a:pt x="662419" y="0"/>
                    </a:cubicBezTo>
                    <a:cubicBezTo>
                      <a:pt x="879135" y="-7734"/>
                      <a:pt x="983757" y="10784"/>
                      <a:pt x="1269637" y="0"/>
                    </a:cubicBezTo>
                    <a:cubicBezTo>
                      <a:pt x="1555517" y="-10784"/>
                      <a:pt x="1813858" y="-10183"/>
                      <a:pt x="2014859" y="0"/>
                    </a:cubicBezTo>
                    <a:cubicBezTo>
                      <a:pt x="2215860" y="10183"/>
                      <a:pt x="2542911" y="-4123"/>
                      <a:pt x="2760081" y="0"/>
                    </a:cubicBezTo>
                    <a:cubicBezTo>
                      <a:pt x="2778007" y="142582"/>
                      <a:pt x="2739578" y="356022"/>
                      <a:pt x="2760081" y="587082"/>
                    </a:cubicBezTo>
                    <a:cubicBezTo>
                      <a:pt x="2780584" y="818142"/>
                      <a:pt x="2751507" y="971063"/>
                      <a:pt x="2760081" y="1198126"/>
                    </a:cubicBezTo>
                    <a:cubicBezTo>
                      <a:pt x="2582281" y="1183210"/>
                      <a:pt x="2398100" y="1232448"/>
                      <a:pt x="2070061" y="1198126"/>
                    </a:cubicBezTo>
                    <a:cubicBezTo>
                      <a:pt x="1742022" y="1163804"/>
                      <a:pt x="1555140" y="1203696"/>
                      <a:pt x="1324839" y="1198126"/>
                    </a:cubicBezTo>
                    <a:cubicBezTo>
                      <a:pt x="1094538" y="1192556"/>
                      <a:pt x="971751" y="1212842"/>
                      <a:pt x="717621" y="1198126"/>
                    </a:cubicBezTo>
                    <a:cubicBezTo>
                      <a:pt x="463491" y="1183410"/>
                      <a:pt x="283834" y="1226363"/>
                      <a:pt x="0" y="1198126"/>
                    </a:cubicBezTo>
                    <a:cubicBezTo>
                      <a:pt x="-419" y="998966"/>
                      <a:pt x="5222" y="795152"/>
                      <a:pt x="0" y="599063"/>
                    </a:cubicBezTo>
                    <a:cubicBezTo>
                      <a:pt x="-5222" y="402974"/>
                      <a:pt x="-5087" y="124270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7030A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-intercept is positive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We know this because it is above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-axis.</a:t>
                </a: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CD9FED7-E033-EA6A-E5D8-AED515E862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433" y="143670"/>
                <a:ext cx="2760081" cy="1198126"/>
              </a:xfrm>
              <a:prstGeom prst="rect">
                <a:avLst/>
              </a:prstGeom>
              <a:blipFill>
                <a:blip r:embed="rId9"/>
                <a:stretch>
                  <a:fillRect l="-448" b="-4950"/>
                </a:stretch>
              </a:blipFill>
              <a:ln w="38100">
                <a:solidFill>
                  <a:srgbClr val="7030A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60081"/>
                          <a:gd name="connsiteY0" fmla="*/ 0 h 1198126"/>
                          <a:gd name="connsiteX1" fmla="*/ 662419 w 2760081"/>
                          <a:gd name="connsiteY1" fmla="*/ 0 h 1198126"/>
                          <a:gd name="connsiteX2" fmla="*/ 1352440 w 2760081"/>
                          <a:gd name="connsiteY2" fmla="*/ 0 h 1198126"/>
                          <a:gd name="connsiteX3" fmla="*/ 2070061 w 2760081"/>
                          <a:gd name="connsiteY3" fmla="*/ 0 h 1198126"/>
                          <a:gd name="connsiteX4" fmla="*/ 2760081 w 2760081"/>
                          <a:gd name="connsiteY4" fmla="*/ 0 h 1198126"/>
                          <a:gd name="connsiteX5" fmla="*/ 2760081 w 2760081"/>
                          <a:gd name="connsiteY5" fmla="*/ 611044 h 1198126"/>
                          <a:gd name="connsiteX6" fmla="*/ 2760081 w 2760081"/>
                          <a:gd name="connsiteY6" fmla="*/ 1198126 h 1198126"/>
                          <a:gd name="connsiteX7" fmla="*/ 2014859 w 2760081"/>
                          <a:gd name="connsiteY7" fmla="*/ 1198126 h 1198126"/>
                          <a:gd name="connsiteX8" fmla="*/ 1269637 w 2760081"/>
                          <a:gd name="connsiteY8" fmla="*/ 1198126 h 1198126"/>
                          <a:gd name="connsiteX9" fmla="*/ 0 w 2760081"/>
                          <a:gd name="connsiteY9" fmla="*/ 1198126 h 1198126"/>
                          <a:gd name="connsiteX10" fmla="*/ 0 w 2760081"/>
                          <a:gd name="connsiteY10" fmla="*/ 611044 h 1198126"/>
                          <a:gd name="connsiteX11" fmla="*/ 0 w 2760081"/>
                          <a:gd name="connsiteY11" fmla="*/ 0 h 11981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760081" h="1198126" fill="none" extrusionOk="0">
                            <a:moveTo>
                              <a:pt x="0" y="0"/>
                            </a:moveTo>
                            <a:cubicBezTo>
                              <a:pt x="298986" y="-12268"/>
                              <a:pt x="429547" y="19959"/>
                              <a:pt x="662419" y="0"/>
                            </a:cubicBezTo>
                            <a:cubicBezTo>
                              <a:pt x="895291" y="-19959"/>
                              <a:pt x="1099904" y="6829"/>
                              <a:pt x="1352440" y="0"/>
                            </a:cubicBezTo>
                            <a:cubicBezTo>
                              <a:pt x="1604976" y="-6829"/>
                              <a:pt x="1788222" y="-32949"/>
                              <a:pt x="2070061" y="0"/>
                            </a:cubicBezTo>
                            <a:cubicBezTo>
                              <a:pt x="2351900" y="32949"/>
                              <a:pt x="2540875" y="3900"/>
                              <a:pt x="2760081" y="0"/>
                            </a:cubicBezTo>
                            <a:cubicBezTo>
                              <a:pt x="2756875" y="201718"/>
                              <a:pt x="2777950" y="316141"/>
                              <a:pt x="2760081" y="611044"/>
                            </a:cubicBezTo>
                            <a:cubicBezTo>
                              <a:pt x="2742212" y="905947"/>
                              <a:pt x="2746251" y="959119"/>
                              <a:pt x="2760081" y="1198126"/>
                            </a:cubicBezTo>
                            <a:cubicBezTo>
                              <a:pt x="2463461" y="1179286"/>
                              <a:pt x="2263563" y="1221189"/>
                              <a:pt x="2014859" y="1198126"/>
                            </a:cubicBezTo>
                            <a:cubicBezTo>
                              <a:pt x="1766155" y="1175063"/>
                              <a:pt x="1581439" y="1177932"/>
                              <a:pt x="1269637" y="1198126"/>
                            </a:cubicBezTo>
                            <a:cubicBezTo>
                              <a:pt x="957835" y="1218320"/>
                              <a:pt x="468392" y="1190080"/>
                              <a:pt x="0" y="1198126"/>
                            </a:cubicBezTo>
                            <a:cubicBezTo>
                              <a:pt x="15013" y="1006996"/>
                              <a:pt x="3195" y="773748"/>
                              <a:pt x="0" y="611044"/>
                            </a:cubicBezTo>
                            <a:cubicBezTo>
                              <a:pt x="-3195" y="448340"/>
                              <a:pt x="21516" y="281484"/>
                              <a:pt x="0" y="0"/>
                            </a:cubicBezTo>
                            <a:close/>
                          </a:path>
                          <a:path w="2760081" h="1198126" stroke="0" extrusionOk="0">
                            <a:moveTo>
                              <a:pt x="0" y="0"/>
                            </a:moveTo>
                            <a:cubicBezTo>
                              <a:pt x="274906" y="-14351"/>
                              <a:pt x="445703" y="7734"/>
                              <a:pt x="662419" y="0"/>
                            </a:cubicBezTo>
                            <a:cubicBezTo>
                              <a:pt x="879135" y="-7734"/>
                              <a:pt x="983757" y="10784"/>
                              <a:pt x="1269637" y="0"/>
                            </a:cubicBezTo>
                            <a:cubicBezTo>
                              <a:pt x="1555517" y="-10784"/>
                              <a:pt x="1813858" y="-10183"/>
                              <a:pt x="2014859" y="0"/>
                            </a:cubicBezTo>
                            <a:cubicBezTo>
                              <a:pt x="2215860" y="10183"/>
                              <a:pt x="2542911" y="-4123"/>
                              <a:pt x="2760081" y="0"/>
                            </a:cubicBezTo>
                            <a:cubicBezTo>
                              <a:pt x="2778007" y="142582"/>
                              <a:pt x="2739578" y="356022"/>
                              <a:pt x="2760081" y="587082"/>
                            </a:cubicBezTo>
                            <a:cubicBezTo>
                              <a:pt x="2780584" y="818142"/>
                              <a:pt x="2751507" y="971063"/>
                              <a:pt x="2760081" y="1198126"/>
                            </a:cubicBezTo>
                            <a:cubicBezTo>
                              <a:pt x="2582281" y="1183210"/>
                              <a:pt x="2398100" y="1232448"/>
                              <a:pt x="2070061" y="1198126"/>
                            </a:cubicBezTo>
                            <a:cubicBezTo>
                              <a:pt x="1742022" y="1163804"/>
                              <a:pt x="1555140" y="1203696"/>
                              <a:pt x="1324839" y="1198126"/>
                            </a:cubicBezTo>
                            <a:cubicBezTo>
                              <a:pt x="1094538" y="1192556"/>
                              <a:pt x="971751" y="1212842"/>
                              <a:pt x="717621" y="1198126"/>
                            </a:cubicBezTo>
                            <a:cubicBezTo>
                              <a:pt x="463491" y="1183410"/>
                              <a:pt x="283834" y="1226363"/>
                              <a:pt x="0" y="1198126"/>
                            </a:cubicBezTo>
                            <a:cubicBezTo>
                              <a:pt x="-419" y="998966"/>
                              <a:pt x="5222" y="795152"/>
                              <a:pt x="0" y="599063"/>
                            </a:cubicBezTo>
                            <a:cubicBezTo>
                              <a:pt x="-5222" y="402974"/>
                              <a:pt x="-5087" y="12427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urved Connector 7">
            <a:extLst>
              <a:ext uri="{FF2B5EF4-FFF2-40B4-BE49-F238E27FC236}">
                <a16:creationId xmlns:a16="http://schemas.microsoft.com/office/drawing/2014/main" id="{8A90DD52-0D6F-970F-24FE-7A06A46C887C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87922" y="914562"/>
            <a:ext cx="842104" cy="564628"/>
          </a:xfrm>
          <a:prstGeom prst="curvedConnector3">
            <a:avLst>
              <a:gd name="adj1" fmla="val 50000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ross 12">
            <a:extLst>
              <a:ext uri="{FF2B5EF4-FFF2-40B4-BE49-F238E27FC236}">
                <a16:creationId xmlns:a16="http://schemas.microsoft.com/office/drawing/2014/main" id="{AF4463F0-250C-42AD-C1D5-5F5725ADEC0E}"/>
              </a:ext>
            </a:extLst>
          </p:cNvPr>
          <p:cNvSpPr/>
          <p:nvPr/>
        </p:nvSpPr>
        <p:spPr>
          <a:xfrm rot="18894419">
            <a:off x="1417539" y="1469002"/>
            <a:ext cx="337098" cy="337098"/>
          </a:xfrm>
          <a:prstGeom prst="plus">
            <a:avLst>
              <a:gd name="adj" fmla="val 41949"/>
            </a:avLst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014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99D69-922B-5B46-8BF7-098F757AA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436FD0-2DAB-30CC-DED2-1F107D31918C}"/>
              </a:ext>
            </a:extLst>
          </p:cNvPr>
          <p:cNvCxnSpPr>
            <a:cxnSpLocks/>
          </p:cNvCxnSpPr>
          <p:nvPr/>
        </p:nvCxnSpPr>
        <p:spPr>
          <a:xfrm flipH="1">
            <a:off x="740700" y="1589997"/>
            <a:ext cx="4478998" cy="506953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FAD6831-ACC8-4A8D-9F58-E5249D24AEE4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2366FB-005D-6072-C79E-CB04A15A054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C86199-199B-9A1E-69C8-9867F27F9DAB}"/>
                  </a:ext>
                </a:extLst>
              </p:cNvPr>
              <p:cNvSpPr txBox="1"/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C86199-199B-9A1E-69C8-9867F27F9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/>
              <p:nvPr/>
            </p:nvSpPr>
            <p:spPr>
              <a:xfrm>
                <a:off x="8597115" y="3815408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3815408"/>
                <a:ext cx="3099585" cy="61293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EFAE6C-154B-C5AF-6663-54ADE4CFACF6}"/>
                  </a:ext>
                </a:extLst>
              </p:cNvPr>
              <p:cNvSpPr txBox="1"/>
              <p:nvPr/>
            </p:nvSpPr>
            <p:spPr>
              <a:xfrm>
                <a:off x="8597115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EFAE6C-154B-C5AF-6663-54ADE4CFA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2055903"/>
                <a:ext cx="3099585" cy="61293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00BD87-BA55-D14E-C7B5-BC077B5626AA}"/>
                  </a:ext>
                </a:extLst>
              </p:cNvPr>
              <p:cNvSpPr txBox="1"/>
              <p:nvPr/>
            </p:nvSpPr>
            <p:spPr>
              <a:xfrm>
                <a:off x="5310989" y="2937100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00BD87-BA55-D14E-C7B5-BC077B562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989" y="2937100"/>
                <a:ext cx="3099585" cy="61293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C660A3-B13D-B993-A5E6-670E9CDA2831}"/>
                  </a:ext>
                </a:extLst>
              </p:cNvPr>
              <p:cNvSpPr txBox="1"/>
              <p:nvPr/>
            </p:nvSpPr>
            <p:spPr>
              <a:xfrm>
                <a:off x="8597115" y="2939991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C660A3-B13D-B993-A5E6-670E9CDA2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2939991"/>
                <a:ext cx="3099585" cy="61293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88EE41-A7F0-1E25-A119-667D4DD8B1BA}"/>
                  </a:ext>
                </a:extLst>
              </p:cNvPr>
              <p:cNvSpPr txBox="1"/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88EE41-A7F0-1E25-A119-667D4DD8B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4D91AF8D-BD64-F73C-F8BC-A315B2959992}"/>
              </a:ext>
            </a:extLst>
          </p:cNvPr>
          <p:cNvSpPr txBox="1"/>
          <p:nvPr/>
        </p:nvSpPr>
        <p:spPr>
          <a:xfrm>
            <a:off x="5310989" y="352112"/>
            <a:ext cx="6572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Look at the purple line.</a:t>
            </a:r>
          </a:p>
          <a:p>
            <a:endParaRPr lang="en-US" sz="2400" dirty="0"/>
          </a:p>
          <a:p>
            <a:r>
              <a:rPr lang="en-US" sz="2400" dirty="0"/>
              <a:t>Which of the following equations could match the line?</a:t>
            </a:r>
          </a:p>
        </p:txBody>
      </p:sp>
      <p:pic>
        <p:nvPicPr>
          <p:cNvPr id="26" name="ttsMP3.com_VoiceText_2025-5-29_7-14-18">
            <a:hlinkClick r:id="" action="ppaction://media"/>
            <a:extLst>
              <a:ext uri="{FF2B5EF4-FFF2-40B4-BE49-F238E27FC236}">
                <a16:creationId xmlns:a16="http://schemas.microsoft.com/office/drawing/2014/main" id="{C7C24518-B92E-CC1C-C7A6-3198DAB69A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9688" y="-158463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081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7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99D69-922B-5B46-8BF7-098F757AA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436FD0-2DAB-30CC-DED2-1F107D31918C}"/>
              </a:ext>
            </a:extLst>
          </p:cNvPr>
          <p:cNvCxnSpPr>
            <a:cxnSpLocks/>
          </p:cNvCxnSpPr>
          <p:nvPr/>
        </p:nvCxnSpPr>
        <p:spPr>
          <a:xfrm flipH="1">
            <a:off x="740700" y="1589997"/>
            <a:ext cx="4478998" cy="506953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FAD6831-ACC8-4A8D-9F58-E5249D24AEE4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2366FB-005D-6072-C79E-CB04A15A054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C86199-199B-9A1E-69C8-9867F27F9DAB}"/>
                  </a:ext>
                </a:extLst>
              </p:cNvPr>
              <p:cNvSpPr txBox="1"/>
              <p:nvPr/>
            </p:nvSpPr>
            <p:spPr>
              <a:xfrm>
                <a:off x="5314950" y="2055903"/>
                <a:ext cx="2640380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C86199-199B-9A1E-69C8-9867F27F9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50" y="2055903"/>
                <a:ext cx="2640380" cy="54483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/>
              <p:nvPr/>
            </p:nvSpPr>
            <p:spPr>
              <a:xfrm>
                <a:off x="8597116" y="2937100"/>
                <a:ext cx="2640380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6" y="2937100"/>
                <a:ext cx="2640380" cy="54483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EFAE6C-154B-C5AF-6663-54ADE4CFACF6}"/>
                  </a:ext>
                </a:extLst>
              </p:cNvPr>
              <p:cNvSpPr txBox="1"/>
              <p:nvPr/>
            </p:nvSpPr>
            <p:spPr>
              <a:xfrm>
                <a:off x="8597116" y="2055903"/>
                <a:ext cx="2640380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EFAE6C-154B-C5AF-6663-54ADE4CFA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6" y="2055903"/>
                <a:ext cx="2640380" cy="54483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00BD87-BA55-D14E-C7B5-BC077B5626AA}"/>
                  </a:ext>
                </a:extLst>
              </p:cNvPr>
              <p:cNvSpPr txBox="1"/>
              <p:nvPr/>
            </p:nvSpPr>
            <p:spPr>
              <a:xfrm>
                <a:off x="5310990" y="2937100"/>
                <a:ext cx="2640380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00BD87-BA55-D14E-C7B5-BC077B562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990" y="2937100"/>
                <a:ext cx="2640380" cy="54483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C660A3-B13D-B993-A5E6-670E9CDA2831}"/>
                  </a:ext>
                </a:extLst>
              </p:cNvPr>
              <p:cNvSpPr txBox="1"/>
              <p:nvPr/>
            </p:nvSpPr>
            <p:spPr>
              <a:xfrm>
                <a:off x="8367513" y="3716141"/>
                <a:ext cx="3099585" cy="74914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C660A3-B13D-B993-A5E6-670E9CDA2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7513" y="3716141"/>
                <a:ext cx="3099585" cy="749141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88EE41-A7F0-1E25-A119-667D4DD8B1BA}"/>
                  </a:ext>
                </a:extLst>
              </p:cNvPr>
              <p:cNvSpPr txBox="1"/>
              <p:nvPr/>
            </p:nvSpPr>
            <p:spPr>
              <a:xfrm>
                <a:off x="5314949" y="3818297"/>
                <a:ext cx="2640380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88EE41-A7F0-1E25-A119-667D4DD8B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9" y="3818297"/>
                <a:ext cx="2640380" cy="54483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4D91AF8D-BD64-F73C-F8BC-A315B2959992}"/>
              </a:ext>
            </a:extLst>
          </p:cNvPr>
          <p:cNvSpPr txBox="1"/>
          <p:nvPr/>
        </p:nvSpPr>
        <p:spPr>
          <a:xfrm>
            <a:off x="5310989" y="352112"/>
            <a:ext cx="6572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Look at the purple line.</a:t>
            </a:r>
          </a:p>
          <a:p>
            <a:endParaRPr lang="en-US" sz="2400" dirty="0"/>
          </a:p>
          <a:p>
            <a:r>
              <a:rPr lang="en-US" sz="2400" dirty="0"/>
              <a:t>Which of the following equations could match the line?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385C2E-5293-DCC3-BC4C-6B6BF994BAFA}"/>
              </a:ext>
            </a:extLst>
          </p:cNvPr>
          <p:cNvSpPr/>
          <p:nvPr/>
        </p:nvSpPr>
        <p:spPr>
          <a:xfrm>
            <a:off x="1559290" y="2408425"/>
            <a:ext cx="2000250" cy="671275"/>
          </a:xfrm>
          <a:custGeom>
            <a:avLst/>
            <a:gdLst>
              <a:gd name="connsiteX0" fmla="*/ 0 w 2000250"/>
              <a:gd name="connsiteY0" fmla="*/ 0 h 671275"/>
              <a:gd name="connsiteX1" fmla="*/ 706755 w 2000250"/>
              <a:gd name="connsiteY1" fmla="*/ 0 h 671275"/>
              <a:gd name="connsiteX2" fmla="*/ 1393508 w 2000250"/>
              <a:gd name="connsiteY2" fmla="*/ 0 h 671275"/>
              <a:gd name="connsiteX3" fmla="*/ 2000250 w 2000250"/>
              <a:gd name="connsiteY3" fmla="*/ 0 h 671275"/>
              <a:gd name="connsiteX4" fmla="*/ 2000250 w 2000250"/>
              <a:gd name="connsiteY4" fmla="*/ 671275 h 671275"/>
              <a:gd name="connsiteX5" fmla="*/ 1373505 w 2000250"/>
              <a:gd name="connsiteY5" fmla="*/ 671275 h 671275"/>
              <a:gd name="connsiteX6" fmla="*/ 706755 w 2000250"/>
              <a:gd name="connsiteY6" fmla="*/ 671275 h 671275"/>
              <a:gd name="connsiteX7" fmla="*/ 0 w 2000250"/>
              <a:gd name="connsiteY7" fmla="*/ 671275 h 671275"/>
              <a:gd name="connsiteX8" fmla="*/ 0 w 2000250"/>
              <a:gd name="connsiteY8" fmla="*/ 0 h 67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0250" h="671275" fill="none" extrusionOk="0">
                <a:moveTo>
                  <a:pt x="0" y="0"/>
                </a:moveTo>
                <a:cubicBezTo>
                  <a:pt x="220047" y="33883"/>
                  <a:pt x="415426" y="-11815"/>
                  <a:pt x="706755" y="0"/>
                </a:cubicBezTo>
                <a:cubicBezTo>
                  <a:pt x="998085" y="11815"/>
                  <a:pt x="1238601" y="-14206"/>
                  <a:pt x="1393508" y="0"/>
                </a:cubicBezTo>
                <a:cubicBezTo>
                  <a:pt x="1548415" y="14206"/>
                  <a:pt x="1848322" y="-28916"/>
                  <a:pt x="2000250" y="0"/>
                </a:cubicBezTo>
                <a:cubicBezTo>
                  <a:pt x="2016835" y="211844"/>
                  <a:pt x="2029910" y="496814"/>
                  <a:pt x="2000250" y="671275"/>
                </a:cubicBezTo>
                <a:cubicBezTo>
                  <a:pt x="1719925" y="679677"/>
                  <a:pt x="1572934" y="642845"/>
                  <a:pt x="1373505" y="671275"/>
                </a:cubicBezTo>
                <a:cubicBezTo>
                  <a:pt x="1174076" y="699705"/>
                  <a:pt x="961611" y="684833"/>
                  <a:pt x="706755" y="671275"/>
                </a:cubicBezTo>
                <a:cubicBezTo>
                  <a:pt x="451899" y="657718"/>
                  <a:pt x="341851" y="649405"/>
                  <a:pt x="0" y="671275"/>
                </a:cubicBezTo>
                <a:cubicBezTo>
                  <a:pt x="28277" y="495302"/>
                  <a:pt x="919" y="158398"/>
                  <a:pt x="0" y="0"/>
                </a:cubicBezTo>
                <a:close/>
              </a:path>
              <a:path w="2000250" h="671275" stroke="0" extrusionOk="0">
                <a:moveTo>
                  <a:pt x="0" y="0"/>
                </a:moveTo>
                <a:cubicBezTo>
                  <a:pt x="294673" y="-17127"/>
                  <a:pt x="497550" y="-24208"/>
                  <a:pt x="646748" y="0"/>
                </a:cubicBezTo>
                <a:cubicBezTo>
                  <a:pt x="795946" y="24208"/>
                  <a:pt x="1110680" y="-16771"/>
                  <a:pt x="1253490" y="0"/>
                </a:cubicBezTo>
                <a:cubicBezTo>
                  <a:pt x="1396300" y="16771"/>
                  <a:pt x="1776142" y="2771"/>
                  <a:pt x="2000250" y="0"/>
                </a:cubicBezTo>
                <a:cubicBezTo>
                  <a:pt x="2017273" y="154285"/>
                  <a:pt x="2001206" y="520313"/>
                  <a:pt x="2000250" y="671275"/>
                </a:cubicBezTo>
                <a:cubicBezTo>
                  <a:pt x="1813318" y="642987"/>
                  <a:pt x="1673152" y="642464"/>
                  <a:pt x="1373505" y="671275"/>
                </a:cubicBezTo>
                <a:cubicBezTo>
                  <a:pt x="1073859" y="700086"/>
                  <a:pt x="971576" y="695781"/>
                  <a:pt x="666750" y="671275"/>
                </a:cubicBezTo>
                <a:cubicBezTo>
                  <a:pt x="361925" y="646769"/>
                  <a:pt x="259980" y="666193"/>
                  <a:pt x="0" y="671275"/>
                </a:cubicBezTo>
                <a:cubicBezTo>
                  <a:pt x="-14867" y="474555"/>
                  <a:pt x="935" y="28776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gradient is positive.</a:t>
            </a:r>
          </a:p>
        </p:txBody>
      </p:sp>
      <p:cxnSp>
        <p:nvCxnSpPr>
          <p:cNvPr id="3" name="Curved Connector 2">
            <a:extLst>
              <a:ext uri="{FF2B5EF4-FFF2-40B4-BE49-F238E27FC236}">
                <a16:creationId xmlns:a16="http://schemas.microsoft.com/office/drawing/2014/main" id="{DB55C067-A4D3-69BA-D934-9C52362A0AE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556478" y="2602698"/>
            <a:ext cx="308677" cy="268716"/>
          </a:xfrm>
          <a:prstGeom prst="curvedConnector3">
            <a:avLst>
              <a:gd name="adj1" fmla="val 50000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E4EEAD4-378E-4C9C-9A25-B91E21656185}"/>
                  </a:ext>
                </a:extLst>
              </p:cNvPr>
              <p:cNvSpPr/>
              <p:nvPr/>
            </p:nvSpPr>
            <p:spPr>
              <a:xfrm>
                <a:off x="2824060" y="4944503"/>
                <a:ext cx="2760081" cy="1482326"/>
              </a:xfrm>
              <a:custGeom>
                <a:avLst/>
                <a:gdLst>
                  <a:gd name="connsiteX0" fmla="*/ 0 w 2760081"/>
                  <a:gd name="connsiteY0" fmla="*/ 0 h 1482326"/>
                  <a:gd name="connsiteX1" fmla="*/ 745222 w 2760081"/>
                  <a:gd name="connsiteY1" fmla="*/ 0 h 1482326"/>
                  <a:gd name="connsiteX2" fmla="*/ 1462843 w 2760081"/>
                  <a:gd name="connsiteY2" fmla="*/ 0 h 1482326"/>
                  <a:gd name="connsiteX3" fmla="*/ 2760081 w 2760081"/>
                  <a:gd name="connsiteY3" fmla="*/ 0 h 1482326"/>
                  <a:gd name="connsiteX4" fmla="*/ 2760081 w 2760081"/>
                  <a:gd name="connsiteY4" fmla="*/ 449639 h 1482326"/>
                  <a:gd name="connsiteX5" fmla="*/ 2760081 w 2760081"/>
                  <a:gd name="connsiteY5" fmla="*/ 973394 h 1482326"/>
                  <a:gd name="connsiteX6" fmla="*/ 2760081 w 2760081"/>
                  <a:gd name="connsiteY6" fmla="*/ 1482326 h 1482326"/>
                  <a:gd name="connsiteX7" fmla="*/ 2125262 w 2760081"/>
                  <a:gd name="connsiteY7" fmla="*/ 1482326 h 1482326"/>
                  <a:gd name="connsiteX8" fmla="*/ 1462843 w 2760081"/>
                  <a:gd name="connsiteY8" fmla="*/ 1482326 h 1482326"/>
                  <a:gd name="connsiteX9" fmla="*/ 855625 w 2760081"/>
                  <a:gd name="connsiteY9" fmla="*/ 1482326 h 1482326"/>
                  <a:gd name="connsiteX10" fmla="*/ 0 w 2760081"/>
                  <a:gd name="connsiteY10" fmla="*/ 1482326 h 1482326"/>
                  <a:gd name="connsiteX11" fmla="*/ 0 w 2760081"/>
                  <a:gd name="connsiteY11" fmla="*/ 973394 h 1482326"/>
                  <a:gd name="connsiteX12" fmla="*/ 0 w 2760081"/>
                  <a:gd name="connsiteY12" fmla="*/ 523755 h 1482326"/>
                  <a:gd name="connsiteX13" fmla="*/ 0 w 2760081"/>
                  <a:gd name="connsiteY13" fmla="*/ 0 h 1482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60081" h="1482326" fill="none" extrusionOk="0">
                    <a:moveTo>
                      <a:pt x="0" y="0"/>
                    </a:moveTo>
                    <a:cubicBezTo>
                      <a:pt x="252283" y="17204"/>
                      <a:pt x="432687" y="-37256"/>
                      <a:pt x="745222" y="0"/>
                    </a:cubicBezTo>
                    <a:cubicBezTo>
                      <a:pt x="1057757" y="37256"/>
                      <a:pt x="1146907" y="12429"/>
                      <a:pt x="1462843" y="0"/>
                    </a:cubicBezTo>
                    <a:cubicBezTo>
                      <a:pt x="1778779" y="-12429"/>
                      <a:pt x="2198450" y="-35239"/>
                      <a:pt x="2760081" y="0"/>
                    </a:cubicBezTo>
                    <a:cubicBezTo>
                      <a:pt x="2751820" y="209346"/>
                      <a:pt x="2754711" y="287859"/>
                      <a:pt x="2760081" y="449639"/>
                    </a:cubicBezTo>
                    <a:cubicBezTo>
                      <a:pt x="2765451" y="611419"/>
                      <a:pt x="2759213" y="715308"/>
                      <a:pt x="2760081" y="973394"/>
                    </a:cubicBezTo>
                    <a:cubicBezTo>
                      <a:pt x="2760949" y="1231481"/>
                      <a:pt x="2783268" y="1373247"/>
                      <a:pt x="2760081" y="1482326"/>
                    </a:cubicBezTo>
                    <a:cubicBezTo>
                      <a:pt x="2450071" y="1479525"/>
                      <a:pt x="2278875" y="1506637"/>
                      <a:pt x="2125262" y="1482326"/>
                    </a:cubicBezTo>
                    <a:cubicBezTo>
                      <a:pt x="1971649" y="1458015"/>
                      <a:pt x="1667352" y="1449239"/>
                      <a:pt x="1462843" y="1482326"/>
                    </a:cubicBezTo>
                    <a:cubicBezTo>
                      <a:pt x="1258334" y="1515413"/>
                      <a:pt x="1076918" y="1496800"/>
                      <a:pt x="855625" y="1482326"/>
                    </a:cubicBezTo>
                    <a:cubicBezTo>
                      <a:pt x="634332" y="1467852"/>
                      <a:pt x="303974" y="1448408"/>
                      <a:pt x="0" y="1482326"/>
                    </a:cubicBezTo>
                    <a:cubicBezTo>
                      <a:pt x="-353" y="1305874"/>
                      <a:pt x="-25084" y="1194746"/>
                      <a:pt x="0" y="973394"/>
                    </a:cubicBezTo>
                    <a:cubicBezTo>
                      <a:pt x="25084" y="752042"/>
                      <a:pt x="-16111" y="691435"/>
                      <a:pt x="0" y="523755"/>
                    </a:cubicBezTo>
                    <a:cubicBezTo>
                      <a:pt x="16111" y="356075"/>
                      <a:pt x="6497" y="145595"/>
                      <a:pt x="0" y="0"/>
                    </a:cubicBezTo>
                    <a:close/>
                  </a:path>
                  <a:path w="2760081" h="1482326" stroke="0" extrusionOk="0">
                    <a:moveTo>
                      <a:pt x="0" y="0"/>
                    </a:moveTo>
                    <a:cubicBezTo>
                      <a:pt x="274906" y="-14351"/>
                      <a:pt x="445703" y="7734"/>
                      <a:pt x="662419" y="0"/>
                    </a:cubicBezTo>
                    <a:cubicBezTo>
                      <a:pt x="879135" y="-7734"/>
                      <a:pt x="983757" y="10784"/>
                      <a:pt x="1269637" y="0"/>
                    </a:cubicBezTo>
                    <a:cubicBezTo>
                      <a:pt x="1555517" y="-10784"/>
                      <a:pt x="1813858" y="-10183"/>
                      <a:pt x="2014859" y="0"/>
                    </a:cubicBezTo>
                    <a:cubicBezTo>
                      <a:pt x="2215860" y="10183"/>
                      <a:pt x="2542911" y="-4123"/>
                      <a:pt x="2760081" y="0"/>
                    </a:cubicBezTo>
                    <a:cubicBezTo>
                      <a:pt x="2773460" y="157868"/>
                      <a:pt x="2748880" y="344261"/>
                      <a:pt x="2760081" y="479285"/>
                    </a:cubicBezTo>
                    <a:cubicBezTo>
                      <a:pt x="2771282" y="614310"/>
                      <a:pt x="2747544" y="778301"/>
                      <a:pt x="2760081" y="943748"/>
                    </a:cubicBezTo>
                    <a:cubicBezTo>
                      <a:pt x="2772618" y="1109195"/>
                      <a:pt x="2785882" y="1294110"/>
                      <a:pt x="2760081" y="1482326"/>
                    </a:cubicBezTo>
                    <a:cubicBezTo>
                      <a:pt x="2419777" y="1494412"/>
                      <a:pt x="2363697" y="1509366"/>
                      <a:pt x="2070061" y="1482326"/>
                    </a:cubicBezTo>
                    <a:cubicBezTo>
                      <a:pt x="1776425" y="1455286"/>
                      <a:pt x="1716973" y="1497042"/>
                      <a:pt x="1462843" y="1482326"/>
                    </a:cubicBezTo>
                    <a:cubicBezTo>
                      <a:pt x="1208713" y="1467610"/>
                      <a:pt x="1059336" y="1480757"/>
                      <a:pt x="772823" y="1482326"/>
                    </a:cubicBezTo>
                    <a:cubicBezTo>
                      <a:pt x="486310" y="1483895"/>
                      <a:pt x="327702" y="1462590"/>
                      <a:pt x="0" y="1482326"/>
                    </a:cubicBezTo>
                    <a:cubicBezTo>
                      <a:pt x="-22453" y="1351702"/>
                      <a:pt x="6846" y="1153741"/>
                      <a:pt x="0" y="1003041"/>
                    </a:cubicBezTo>
                    <a:cubicBezTo>
                      <a:pt x="-6846" y="852342"/>
                      <a:pt x="3120" y="725848"/>
                      <a:pt x="0" y="523755"/>
                    </a:cubicBezTo>
                    <a:cubicBezTo>
                      <a:pt x="-3120" y="321662"/>
                      <a:pt x="13796" y="156893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7030A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-intercept is negative.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We know this because it is below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-axis.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E4EEAD4-378E-4C9C-9A25-B91E216561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060" y="4944503"/>
                <a:ext cx="2760081" cy="1482326"/>
              </a:xfrm>
              <a:prstGeom prst="rect">
                <a:avLst/>
              </a:prstGeom>
              <a:blipFill>
                <a:blip r:embed="rId10"/>
                <a:stretch>
                  <a:fillRect b="-3200"/>
                </a:stretch>
              </a:blipFill>
              <a:ln w="38100">
                <a:solidFill>
                  <a:srgbClr val="7030A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60081"/>
                          <a:gd name="connsiteY0" fmla="*/ 0 h 1482326"/>
                          <a:gd name="connsiteX1" fmla="*/ 745222 w 2760081"/>
                          <a:gd name="connsiteY1" fmla="*/ 0 h 1482326"/>
                          <a:gd name="connsiteX2" fmla="*/ 1462843 w 2760081"/>
                          <a:gd name="connsiteY2" fmla="*/ 0 h 1482326"/>
                          <a:gd name="connsiteX3" fmla="*/ 2760081 w 2760081"/>
                          <a:gd name="connsiteY3" fmla="*/ 0 h 1482326"/>
                          <a:gd name="connsiteX4" fmla="*/ 2760081 w 2760081"/>
                          <a:gd name="connsiteY4" fmla="*/ 449639 h 1482326"/>
                          <a:gd name="connsiteX5" fmla="*/ 2760081 w 2760081"/>
                          <a:gd name="connsiteY5" fmla="*/ 973394 h 1482326"/>
                          <a:gd name="connsiteX6" fmla="*/ 2760081 w 2760081"/>
                          <a:gd name="connsiteY6" fmla="*/ 1482326 h 1482326"/>
                          <a:gd name="connsiteX7" fmla="*/ 2125262 w 2760081"/>
                          <a:gd name="connsiteY7" fmla="*/ 1482326 h 1482326"/>
                          <a:gd name="connsiteX8" fmla="*/ 1462843 w 2760081"/>
                          <a:gd name="connsiteY8" fmla="*/ 1482326 h 1482326"/>
                          <a:gd name="connsiteX9" fmla="*/ 855625 w 2760081"/>
                          <a:gd name="connsiteY9" fmla="*/ 1482326 h 1482326"/>
                          <a:gd name="connsiteX10" fmla="*/ 0 w 2760081"/>
                          <a:gd name="connsiteY10" fmla="*/ 1482326 h 1482326"/>
                          <a:gd name="connsiteX11" fmla="*/ 0 w 2760081"/>
                          <a:gd name="connsiteY11" fmla="*/ 973394 h 1482326"/>
                          <a:gd name="connsiteX12" fmla="*/ 0 w 2760081"/>
                          <a:gd name="connsiteY12" fmla="*/ 523755 h 1482326"/>
                          <a:gd name="connsiteX13" fmla="*/ 0 w 2760081"/>
                          <a:gd name="connsiteY13" fmla="*/ 0 h 14823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760081" h="1482326" fill="none" extrusionOk="0">
                            <a:moveTo>
                              <a:pt x="0" y="0"/>
                            </a:moveTo>
                            <a:cubicBezTo>
                              <a:pt x="252283" y="17204"/>
                              <a:pt x="432687" y="-37256"/>
                              <a:pt x="745222" y="0"/>
                            </a:cubicBezTo>
                            <a:cubicBezTo>
                              <a:pt x="1057757" y="37256"/>
                              <a:pt x="1146907" y="12429"/>
                              <a:pt x="1462843" y="0"/>
                            </a:cubicBezTo>
                            <a:cubicBezTo>
                              <a:pt x="1778779" y="-12429"/>
                              <a:pt x="2198450" y="-35239"/>
                              <a:pt x="2760081" y="0"/>
                            </a:cubicBezTo>
                            <a:cubicBezTo>
                              <a:pt x="2751820" y="209346"/>
                              <a:pt x="2754711" y="287859"/>
                              <a:pt x="2760081" y="449639"/>
                            </a:cubicBezTo>
                            <a:cubicBezTo>
                              <a:pt x="2765451" y="611419"/>
                              <a:pt x="2759213" y="715308"/>
                              <a:pt x="2760081" y="973394"/>
                            </a:cubicBezTo>
                            <a:cubicBezTo>
                              <a:pt x="2760949" y="1231481"/>
                              <a:pt x="2783268" y="1373247"/>
                              <a:pt x="2760081" y="1482326"/>
                            </a:cubicBezTo>
                            <a:cubicBezTo>
                              <a:pt x="2450071" y="1479525"/>
                              <a:pt x="2278875" y="1506637"/>
                              <a:pt x="2125262" y="1482326"/>
                            </a:cubicBezTo>
                            <a:cubicBezTo>
                              <a:pt x="1971649" y="1458015"/>
                              <a:pt x="1667352" y="1449239"/>
                              <a:pt x="1462843" y="1482326"/>
                            </a:cubicBezTo>
                            <a:cubicBezTo>
                              <a:pt x="1258334" y="1515413"/>
                              <a:pt x="1076918" y="1496800"/>
                              <a:pt x="855625" y="1482326"/>
                            </a:cubicBezTo>
                            <a:cubicBezTo>
                              <a:pt x="634332" y="1467852"/>
                              <a:pt x="303974" y="1448408"/>
                              <a:pt x="0" y="1482326"/>
                            </a:cubicBezTo>
                            <a:cubicBezTo>
                              <a:pt x="-353" y="1305874"/>
                              <a:pt x="-25084" y="1194746"/>
                              <a:pt x="0" y="973394"/>
                            </a:cubicBezTo>
                            <a:cubicBezTo>
                              <a:pt x="25084" y="752042"/>
                              <a:pt x="-16111" y="691435"/>
                              <a:pt x="0" y="523755"/>
                            </a:cubicBezTo>
                            <a:cubicBezTo>
                              <a:pt x="16111" y="356075"/>
                              <a:pt x="6497" y="145595"/>
                              <a:pt x="0" y="0"/>
                            </a:cubicBezTo>
                            <a:close/>
                          </a:path>
                          <a:path w="2760081" h="1482326" stroke="0" extrusionOk="0">
                            <a:moveTo>
                              <a:pt x="0" y="0"/>
                            </a:moveTo>
                            <a:cubicBezTo>
                              <a:pt x="274906" y="-14351"/>
                              <a:pt x="445703" y="7734"/>
                              <a:pt x="662419" y="0"/>
                            </a:cubicBezTo>
                            <a:cubicBezTo>
                              <a:pt x="879135" y="-7734"/>
                              <a:pt x="983757" y="10784"/>
                              <a:pt x="1269637" y="0"/>
                            </a:cubicBezTo>
                            <a:cubicBezTo>
                              <a:pt x="1555517" y="-10784"/>
                              <a:pt x="1813858" y="-10183"/>
                              <a:pt x="2014859" y="0"/>
                            </a:cubicBezTo>
                            <a:cubicBezTo>
                              <a:pt x="2215860" y="10183"/>
                              <a:pt x="2542911" y="-4123"/>
                              <a:pt x="2760081" y="0"/>
                            </a:cubicBezTo>
                            <a:cubicBezTo>
                              <a:pt x="2773460" y="157868"/>
                              <a:pt x="2748880" y="344261"/>
                              <a:pt x="2760081" y="479285"/>
                            </a:cubicBezTo>
                            <a:cubicBezTo>
                              <a:pt x="2771282" y="614310"/>
                              <a:pt x="2747544" y="778301"/>
                              <a:pt x="2760081" y="943748"/>
                            </a:cubicBezTo>
                            <a:cubicBezTo>
                              <a:pt x="2772618" y="1109195"/>
                              <a:pt x="2785882" y="1294110"/>
                              <a:pt x="2760081" y="1482326"/>
                            </a:cubicBezTo>
                            <a:cubicBezTo>
                              <a:pt x="2419777" y="1494412"/>
                              <a:pt x="2363697" y="1509366"/>
                              <a:pt x="2070061" y="1482326"/>
                            </a:cubicBezTo>
                            <a:cubicBezTo>
                              <a:pt x="1776425" y="1455286"/>
                              <a:pt x="1716973" y="1497042"/>
                              <a:pt x="1462843" y="1482326"/>
                            </a:cubicBezTo>
                            <a:cubicBezTo>
                              <a:pt x="1208713" y="1467610"/>
                              <a:pt x="1059336" y="1480757"/>
                              <a:pt x="772823" y="1482326"/>
                            </a:cubicBezTo>
                            <a:cubicBezTo>
                              <a:pt x="486310" y="1483895"/>
                              <a:pt x="327702" y="1462590"/>
                              <a:pt x="0" y="1482326"/>
                            </a:cubicBezTo>
                            <a:cubicBezTo>
                              <a:pt x="-22453" y="1351702"/>
                              <a:pt x="6846" y="1153741"/>
                              <a:pt x="0" y="1003041"/>
                            </a:cubicBezTo>
                            <a:cubicBezTo>
                              <a:pt x="-6846" y="852342"/>
                              <a:pt x="3120" y="725848"/>
                              <a:pt x="0" y="523755"/>
                            </a:cubicBezTo>
                            <a:cubicBezTo>
                              <a:pt x="-3120" y="321662"/>
                              <a:pt x="13796" y="15689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urved Connector 7">
            <a:extLst>
              <a:ext uri="{FF2B5EF4-FFF2-40B4-BE49-F238E27FC236}">
                <a16:creationId xmlns:a16="http://schemas.microsoft.com/office/drawing/2014/main" id="{1009F067-3BB1-DC96-68FA-45EBAA00D1ED}"/>
              </a:ext>
            </a:extLst>
          </p:cNvPr>
          <p:cNvCxnSpPr>
            <a:cxnSpLocks/>
          </p:cNvCxnSpPr>
          <p:nvPr/>
        </p:nvCxnSpPr>
        <p:spPr>
          <a:xfrm rot="10800000">
            <a:off x="1789756" y="5664210"/>
            <a:ext cx="1034305" cy="504689"/>
          </a:xfrm>
          <a:prstGeom prst="curvedConnector3">
            <a:avLst>
              <a:gd name="adj1" fmla="val 50000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ross 8">
            <a:extLst>
              <a:ext uri="{FF2B5EF4-FFF2-40B4-BE49-F238E27FC236}">
                <a16:creationId xmlns:a16="http://schemas.microsoft.com/office/drawing/2014/main" id="{AD5A9B0A-82D3-5BC6-CAD9-E23D5BE79CE1}"/>
              </a:ext>
            </a:extLst>
          </p:cNvPr>
          <p:cNvSpPr/>
          <p:nvPr/>
        </p:nvSpPr>
        <p:spPr>
          <a:xfrm rot="18894419">
            <a:off x="1434585" y="5526124"/>
            <a:ext cx="337098" cy="337098"/>
          </a:xfrm>
          <a:prstGeom prst="plus">
            <a:avLst>
              <a:gd name="adj" fmla="val 41949"/>
            </a:avLst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89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99D69-922B-5B46-8BF7-098F757AA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436FD0-2DAB-30CC-DED2-1F107D31918C}"/>
              </a:ext>
            </a:extLst>
          </p:cNvPr>
          <p:cNvCxnSpPr>
            <a:cxnSpLocks/>
          </p:cNvCxnSpPr>
          <p:nvPr/>
        </p:nvCxnSpPr>
        <p:spPr>
          <a:xfrm flipH="1">
            <a:off x="1162435" y="352112"/>
            <a:ext cx="2415198" cy="596401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FAD6831-ACC8-4A8D-9F58-E5249D24AEE4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2366FB-005D-6072-C79E-CB04A15A054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C86199-199B-9A1E-69C8-9867F27F9DAB}"/>
                  </a:ext>
                </a:extLst>
              </p:cNvPr>
              <p:cNvSpPr txBox="1"/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C86199-199B-9A1E-69C8-9867F27F9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/>
              <p:nvPr/>
            </p:nvSpPr>
            <p:spPr>
              <a:xfrm>
                <a:off x="8597115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2055903"/>
                <a:ext cx="3099585" cy="61293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EFAE6C-154B-C5AF-6663-54ADE4CFACF6}"/>
                  </a:ext>
                </a:extLst>
              </p:cNvPr>
              <p:cNvSpPr txBox="1"/>
              <p:nvPr/>
            </p:nvSpPr>
            <p:spPr>
              <a:xfrm>
                <a:off x="8614369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EFAE6C-154B-C5AF-6663-54ADE4CFA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369" y="3818297"/>
                <a:ext cx="3099585" cy="61293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00BD87-BA55-D14E-C7B5-BC077B5626AA}"/>
                  </a:ext>
                </a:extLst>
              </p:cNvPr>
              <p:cNvSpPr txBox="1"/>
              <p:nvPr/>
            </p:nvSpPr>
            <p:spPr>
              <a:xfrm>
                <a:off x="5310989" y="2937100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00BD87-BA55-D14E-C7B5-BC077B562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989" y="2937100"/>
                <a:ext cx="3099585" cy="61293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C660A3-B13D-B993-A5E6-670E9CDA2831}"/>
                  </a:ext>
                </a:extLst>
              </p:cNvPr>
              <p:cNvSpPr txBox="1"/>
              <p:nvPr/>
            </p:nvSpPr>
            <p:spPr>
              <a:xfrm>
                <a:off x="8597115" y="2939991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C660A3-B13D-B993-A5E6-670E9CDA2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2939991"/>
                <a:ext cx="3099585" cy="61293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88EE41-A7F0-1E25-A119-667D4DD8B1BA}"/>
                  </a:ext>
                </a:extLst>
              </p:cNvPr>
              <p:cNvSpPr txBox="1"/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88EE41-A7F0-1E25-A119-667D4DD8B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4D91AF8D-BD64-F73C-F8BC-A315B2959992}"/>
              </a:ext>
            </a:extLst>
          </p:cNvPr>
          <p:cNvSpPr txBox="1"/>
          <p:nvPr/>
        </p:nvSpPr>
        <p:spPr>
          <a:xfrm>
            <a:off x="5310989" y="352112"/>
            <a:ext cx="6572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Look at the purple line.</a:t>
            </a:r>
          </a:p>
          <a:p>
            <a:endParaRPr lang="en-US" sz="2400" dirty="0"/>
          </a:p>
          <a:p>
            <a:r>
              <a:rPr lang="en-US" sz="2400" dirty="0"/>
              <a:t>Which of the following equations could match the line?</a:t>
            </a:r>
          </a:p>
        </p:txBody>
      </p:sp>
    </p:spTree>
    <p:extLst>
      <p:ext uri="{BB962C8B-B14F-4D97-AF65-F5344CB8AC3E}">
        <p14:creationId xmlns:p14="http://schemas.microsoft.com/office/powerpoint/2010/main" val="9304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99D69-922B-5B46-8BF7-098F757AA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436FD0-2DAB-30CC-DED2-1F107D31918C}"/>
              </a:ext>
            </a:extLst>
          </p:cNvPr>
          <p:cNvCxnSpPr>
            <a:cxnSpLocks/>
          </p:cNvCxnSpPr>
          <p:nvPr/>
        </p:nvCxnSpPr>
        <p:spPr>
          <a:xfrm flipH="1">
            <a:off x="1162435" y="352112"/>
            <a:ext cx="2415198" cy="596401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FAD6831-ACC8-4A8D-9F58-E5249D24AEE4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2366FB-005D-6072-C79E-CB04A15A054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C86199-199B-9A1E-69C8-9867F27F9DAB}"/>
                  </a:ext>
                </a:extLst>
              </p:cNvPr>
              <p:cNvSpPr txBox="1"/>
              <p:nvPr/>
            </p:nvSpPr>
            <p:spPr>
              <a:xfrm>
                <a:off x="5749152" y="2055903"/>
                <a:ext cx="2665382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C86199-199B-9A1E-69C8-9867F27F9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152" y="2055903"/>
                <a:ext cx="2665382" cy="54483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/>
              <p:nvPr/>
            </p:nvSpPr>
            <p:spPr>
              <a:xfrm>
                <a:off x="8700633" y="1900626"/>
                <a:ext cx="3099585" cy="74914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633" y="1900626"/>
                <a:ext cx="3099585" cy="74914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EFAE6C-154B-C5AF-6663-54ADE4CFACF6}"/>
                  </a:ext>
                </a:extLst>
              </p:cNvPr>
              <p:cNvSpPr txBox="1"/>
              <p:nvPr/>
            </p:nvSpPr>
            <p:spPr>
              <a:xfrm>
                <a:off x="9048572" y="3818297"/>
                <a:ext cx="2665382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EFAE6C-154B-C5AF-6663-54ADE4CFA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572" y="3818297"/>
                <a:ext cx="2665382" cy="54483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00BD87-BA55-D14E-C7B5-BC077B5626AA}"/>
                  </a:ext>
                </a:extLst>
              </p:cNvPr>
              <p:cNvSpPr txBox="1"/>
              <p:nvPr/>
            </p:nvSpPr>
            <p:spPr>
              <a:xfrm>
                <a:off x="5745192" y="2937100"/>
                <a:ext cx="2665382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00BD87-BA55-D14E-C7B5-BC077B562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192" y="2937100"/>
                <a:ext cx="2665382" cy="54483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C660A3-B13D-B993-A5E6-670E9CDA2831}"/>
                  </a:ext>
                </a:extLst>
              </p:cNvPr>
              <p:cNvSpPr txBox="1"/>
              <p:nvPr/>
            </p:nvSpPr>
            <p:spPr>
              <a:xfrm>
                <a:off x="9031318" y="2939991"/>
                <a:ext cx="2665382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C660A3-B13D-B993-A5E6-670E9CDA2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1318" y="2939991"/>
                <a:ext cx="2665382" cy="54483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88EE41-A7F0-1E25-A119-667D4DD8B1BA}"/>
                  </a:ext>
                </a:extLst>
              </p:cNvPr>
              <p:cNvSpPr txBox="1"/>
              <p:nvPr/>
            </p:nvSpPr>
            <p:spPr>
              <a:xfrm>
                <a:off x="5749151" y="3818297"/>
                <a:ext cx="2665382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88EE41-A7F0-1E25-A119-667D4DD8B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151" y="3818297"/>
                <a:ext cx="2665382" cy="54483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4D91AF8D-BD64-F73C-F8BC-A315B2959992}"/>
              </a:ext>
            </a:extLst>
          </p:cNvPr>
          <p:cNvSpPr txBox="1"/>
          <p:nvPr/>
        </p:nvSpPr>
        <p:spPr>
          <a:xfrm>
            <a:off x="5310989" y="352112"/>
            <a:ext cx="6572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Look at the purple line.</a:t>
            </a:r>
          </a:p>
          <a:p>
            <a:endParaRPr lang="en-US" sz="2400" dirty="0"/>
          </a:p>
          <a:p>
            <a:r>
              <a:rPr lang="en-US" sz="2400" dirty="0"/>
              <a:t>Which of the following equations could match the line?</a:t>
            </a:r>
          </a:p>
        </p:txBody>
      </p:sp>
      <p:sp>
        <p:nvSpPr>
          <p:cNvPr id="3" name="Cross 2">
            <a:extLst>
              <a:ext uri="{FF2B5EF4-FFF2-40B4-BE49-F238E27FC236}">
                <a16:creationId xmlns:a16="http://schemas.microsoft.com/office/drawing/2014/main" id="{71D269F0-213D-4685-6E63-0504DF3671DD}"/>
              </a:ext>
            </a:extLst>
          </p:cNvPr>
          <p:cNvSpPr/>
          <p:nvPr/>
        </p:nvSpPr>
        <p:spPr>
          <a:xfrm rot="18894419">
            <a:off x="1434585" y="5077551"/>
            <a:ext cx="337098" cy="337098"/>
          </a:xfrm>
          <a:prstGeom prst="plus">
            <a:avLst>
              <a:gd name="adj" fmla="val 41949"/>
            </a:avLst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761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99D69-922B-5B46-8BF7-098F757AA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436FD0-2DAB-30CC-DED2-1F107D31918C}"/>
              </a:ext>
            </a:extLst>
          </p:cNvPr>
          <p:cNvCxnSpPr>
            <a:cxnSpLocks/>
          </p:cNvCxnSpPr>
          <p:nvPr/>
        </p:nvCxnSpPr>
        <p:spPr>
          <a:xfrm flipH="1">
            <a:off x="1162435" y="352112"/>
            <a:ext cx="2415198" cy="596401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FAD6831-ACC8-4A8D-9F58-E5249D24AEE4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2366FB-005D-6072-C79E-CB04A15A054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/>
              <p:nvPr/>
            </p:nvSpPr>
            <p:spPr>
              <a:xfrm rot="17523713">
                <a:off x="1156381" y="1044820"/>
                <a:ext cx="3099585" cy="1123712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6600" dirty="0">
                  <a:solidFill>
                    <a:schemeClr val="tx1"/>
                  </a:solidFill>
                  <a:effectLst>
                    <a:glow rad="92014">
                      <a:schemeClr val="bg1">
                        <a:alpha val="94874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23713">
                <a:off x="1156381" y="1044820"/>
                <a:ext cx="3099585" cy="1123712"/>
              </a:xfrm>
              <a:prstGeom prst="roundRect">
                <a:avLst/>
              </a:prstGeom>
              <a:blipFill>
                <a:blip r:embed="rId4"/>
                <a:stretch>
                  <a:fillRect t="-1581" r="-6627" b="-59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63E6A8-8F8E-4A0D-F33D-0EFEC03E9476}"/>
              </a:ext>
            </a:extLst>
          </p:cNvPr>
          <p:cNvCxnSpPr>
            <a:cxnSpLocks/>
          </p:cNvCxnSpPr>
          <p:nvPr/>
        </p:nvCxnSpPr>
        <p:spPr>
          <a:xfrm flipH="1">
            <a:off x="145593" y="375537"/>
            <a:ext cx="2415198" cy="596401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41D09C7-F68C-F1A7-BC25-D899F874FE86}"/>
              </a:ext>
            </a:extLst>
          </p:cNvPr>
          <p:cNvSpPr txBox="1"/>
          <p:nvPr/>
        </p:nvSpPr>
        <p:spPr>
          <a:xfrm>
            <a:off x="5490332" y="529458"/>
            <a:ext cx="6556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could be the equation of the red line?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D17FB5-F384-0BAE-8CCA-CF212D85455B}"/>
                  </a:ext>
                </a:extLst>
              </p:cNvPr>
              <p:cNvSpPr txBox="1"/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D17FB5-F384-0BAE-8CCA-CF212D854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19604BF-12F4-1E93-7922-8FE65CE4E0C4}"/>
                  </a:ext>
                </a:extLst>
              </p:cNvPr>
              <p:cNvSpPr txBox="1"/>
              <p:nvPr/>
            </p:nvSpPr>
            <p:spPr>
              <a:xfrm>
                <a:off x="5328505" y="2947562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TextBox 1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19604BF-12F4-1E93-7922-8FE65CE4E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505" y="2947562"/>
                <a:ext cx="3099585" cy="61293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405430-9D90-35A9-8FB4-DC7757D2DEA9}"/>
                  </a:ext>
                </a:extLst>
              </p:cNvPr>
              <p:cNvSpPr txBox="1"/>
              <p:nvPr/>
            </p:nvSpPr>
            <p:spPr>
              <a:xfrm>
                <a:off x="8614369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405430-9D90-35A9-8FB4-DC7757D2D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369" y="3818297"/>
                <a:ext cx="3099585" cy="61293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4A3F1-AF8F-FF18-AA6C-A398E9C5F113}"/>
                  </a:ext>
                </a:extLst>
              </p:cNvPr>
              <p:cNvSpPr txBox="1"/>
              <p:nvPr/>
            </p:nvSpPr>
            <p:spPr>
              <a:xfrm>
                <a:off x="8614369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4A3F1-AF8F-FF18-AA6C-A398E9C5F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369" y="2055903"/>
                <a:ext cx="3099585" cy="61293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4F86A7-1CFD-B0D8-44EE-618EC3486A99}"/>
                  </a:ext>
                </a:extLst>
              </p:cNvPr>
              <p:cNvSpPr txBox="1"/>
              <p:nvPr/>
            </p:nvSpPr>
            <p:spPr>
              <a:xfrm>
                <a:off x="8597115" y="2939991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4F86A7-1CFD-B0D8-44EE-618EC3486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2939991"/>
                <a:ext cx="3099585" cy="61293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1F1993-2147-491D-0F93-7AB7666E5C8F}"/>
                  </a:ext>
                </a:extLst>
              </p:cNvPr>
              <p:cNvSpPr txBox="1"/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1F1993-2147-491D-0F93-7AB7666E5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4993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99D69-922B-5B46-8BF7-098F757AA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436FD0-2DAB-30CC-DED2-1F107D31918C}"/>
              </a:ext>
            </a:extLst>
          </p:cNvPr>
          <p:cNvCxnSpPr>
            <a:cxnSpLocks/>
          </p:cNvCxnSpPr>
          <p:nvPr/>
        </p:nvCxnSpPr>
        <p:spPr>
          <a:xfrm flipH="1">
            <a:off x="1162435" y="352112"/>
            <a:ext cx="2415198" cy="596401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FAD6831-ACC8-4A8D-9F58-E5249D24AEE4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2366FB-005D-6072-C79E-CB04A15A054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/>
              <p:nvPr/>
            </p:nvSpPr>
            <p:spPr>
              <a:xfrm rot="17523713">
                <a:off x="1156381" y="1044820"/>
                <a:ext cx="3099585" cy="1123712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6600" dirty="0">
                  <a:solidFill>
                    <a:schemeClr val="tx1"/>
                  </a:solidFill>
                  <a:effectLst>
                    <a:glow rad="92014">
                      <a:schemeClr val="bg1">
                        <a:alpha val="94874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23713">
                <a:off x="1156381" y="1044820"/>
                <a:ext cx="3099585" cy="1123712"/>
              </a:xfrm>
              <a:prstGeom prst="roundRect">
                <a:avLst/>
              </a:prstGeom>
              <a:blipFill>
                <a:blip r:embed="rId4"/>
                <a:stretch>
                  <a:fillRect t="-1581" r="-6627" b="-59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63E6A8-8F8E-4A0D-F33D-0EFEC03E9476}"/>
              </a:ext>
            </a:extLst>
          </p:cNvPr>
          <p:cNvCxnSpPr>
            <a:cxnSpLocks/>
          </p:cNvCxnSpPr>
          <p:nvPr/>
        </p:nvCxnSpPr>
        <p:spPr>
          <a:xfrm flipH="1" flipV="1">
            <a:off x="-406010" y="332657"/>
            <a:ext cx="2415198" cy="596401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41D09C7-F68C-F1A7-BC25-D899F874FE86}"/>
              </a:ext>
            </a:extLst>
          </p:cNvPr>
          <p:cNvSpPr txBox="1"/>
          <p:nvPr/>
        </p:nvSpPr>
        <p:spPr>
          <a:xfrm>
            <a:off x="5490332" y="529458"/>
            <a:ext cx="6556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could be the equation of the red line?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D17FB5-F384-0BAE-8CCA-CF212D85455B}"/>
                  </a:ext>
                </a:extLst>
              </p:cNvPr>
              <p:cNvSpPr txBox="1"/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D17FB5-F384-0BAE-8CCA-CF212D854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19604BF-12F4-1E93-7922-8FE65CE4E0C4}"/>
                  </a:ext>
                </a:extLst>
              </p:cNvPr>
              <p:cNvSpPr txBox="1"/>
              <p:nvPr/>
            </p:nvSpPr>
            <p:spPr>
              <a:xfrm>
                <a:off x="8597114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TextBox 1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19604BF-12F4-1E93-7922-8FE65CE4E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4" y="3818297"/>
                <a:ext cx="3099585" cy="61293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405430-9D90-35A9-8FB4-DC7757D2DEA9}"/>
                  </a:ext>
                </a:extLst>
              </p:cNvPr>
              <p:cNvSpPr txBox="1"/>
              <p:nvPr/>
            </p:nvSpPr>
            <p:spPr>
              <a:xfrm>
                <a:off x="5283413" y="2939991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405430-9D90-35A9-8FB4-DC7757D2D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413" y="2939991"/>
                <a:ext cx="3099585" cy="61293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4A3F1-AF8F-FF18-AA6C-A398E9C5F113}"/>
                  </a:ext>
                </a:extLst>
              </p:cNvPr>
              <p:cNvSpPr txBox="1"/>
              <p:nvPr/>
            </p:nvSpPr>
            <p:spPr>
              <a:xfrm>
                <a:off x="8614369" y="2055903"/>
                <a:ext cx="3099585" cy="71487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box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4A3F1-AF8F-FF18-AA6C-A398E9C5F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369" y="2055903"/>
                <a:ext cx="3099585" cy="71487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4F86A7-1CFD-B0D8-44EE-618EC3486A99}"/>
                  </a:ext>
                </a:extLst>
              </p:cNvPr>
              <p:cNvSpPr txBox="1"/>
              <p:nvPr/>
            </p:nvSpPr>
            <p:spPr>
              <a:xfrm>
                <a:off x="8597115" y="2939991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4F86A7-1CFD-B0D8-44EE-618EC3486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5" y="2939991"/>
                <a:ext cx="3099585" cy="61293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1F1993-2147-491D-0F93-7AB7666E5C8F}"/>
                  </a:ext>
                </a:extLst>
              </p:cNvPr>
              <p:cNvSpPr txBox="1"/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1F1993-2147-491D-0F93-7AB7666E5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63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99D69-922B-5B46-8BF7-098F757AA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436FD0-2DAB-30CC-DED2-1F107D31918C}"/>
              </a:ext>
            </a:extLst>
          </p:cNvPr>
          <p:cNvCxnSpPr>
            <a:cxnSpLocks/>
          </p:cNvCxnSpPr>
          <p:nvPr/>
        </p:nvCxnSpPr>
        <p:spPr>
          <a:xfrm flipH="1">
            <a:off x="1162435" y="352112"/>
            <a:ext cx="2415198" cy="596401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FAD6831-ACC8-4A8D-9F58-E5249D24AEE4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2366FB-005D-6072-C79E-CB04A15A054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/>
              <p:nvPr/>
            </p:nvSpPr>
            <p:spPr>
              <a:xfrm rot="17523713">
                <a:off x="1156381" y="1044820"/>
                <a:ext cx="3099585" cy="1123712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6600" dirty="0">
                  <a:solidFill>
                    <a:schemeClr val="tx1"/>
                  </a:solidFill>
                  <a:effectLst>
                    <a:glow rad="92014">
                      <a:schemeClr val="bg1">
                        <a:alpha val="94874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23713">
                <a:off x="1156381" y="1044820"/>
                <a:ext cx="3099585" cy="1123712"/>
              </a:xfrm>
              <a:prstGeom prst="roundRect">
                <a:avLst/>
              </a:prstGeom>
              <a:blipFill>
                <a:blip r:embed="rId4"/>
                <a:stretch>
                  <a:fillRect t="-1581" r="-6627" b="-59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63E6A8-8F8E-4A0D-F33D-0EFEC03E9476}"/>
              </a:ext>
            </a:extLst>
          </p:cNvPr>
          <p:cNvCxnSpPr>
            <a:cxnSpLocks/>
          </p:cNvCxnSpPr>
          <p:nvPr/>
        </p:nvCxnSpPr>
        <p:spPr>
          <a:xfrm flipH="1" flipV="1">
            <a:off x="-406010" y="332657"/>
            <a:ext cx="2415198" cy="596401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41D09C7-F68C-F1A7-BC25-D899F874FE86}"/>
              </a:ext>
            </a:extLst>
          </p:cNvPr>
          <p:cNvSpPr txBox="1"/>
          <p:nvPr/>
        </p:nvSpPr>
        <p:spPr>
          <a:xfrm>
            <a:off x="5490332" y="529458"/>
            <a:ext cx="6556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could be the equation of the red line?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D17FB5-F384-0BAE-8CCA-CF212D85455B}"/>
                  </a:ext>
                </a:extLst>
              </p:cNvPr>
              <p:cNvSpPr txBox="1"/>
              <p:nvPr/>
            </p:nvSpPr>
            <p:spPr>
              <a:xfrm>
                <a:off x="5999336" y="2055903"/>
                <a:ext cx="2415198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D17FB5-F384-0BAE-8CCA-CF212D854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336" y="2055903"/>
                <a:ext cx="2415198" cy="54483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19604BF-12F4-1E93-7922-8FE65CE4E0C4}"/>
                  </a:ext>
                </a:extLst>
              </p:cNvPr>
              <p:cNvSpPr txBox="1"/>
              <p:nvPr/>
            </p:nvSpPr>
            <p:spPr>
              <a:xfrm>
                <a:off x="8597114" y="3721021"/>
                <a:ext cx="3099585" cy="74914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19604BF-12F4-1E93-7922-8FE65CE4E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4" y="3721021"/>
                <a:ext cx="3099585" cy="74914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405430-9D90-35A9-8FB4-DC7757D2DEA9}"/>
                  </a:ext>
                </a:extLst>
              </p:cNvPr>
              <p:cNvSpPr txBox="1"/>
              <p:nvPr/>
            </p:nvSpPr>
            <p:spPr>
              <a:xfrm>
                <a:off x="5967800" y="2939991"/>
                <a:ext cx="2415198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405430-9D90-35A9-8FB4-DC7757D2D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7800" y="2939991"/>
                <a:ext cx="2415198" cy="54483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4A3F1-AF8F-FF18-AA6C-A398E9C5F113}"/>
                  </a:ext>
                </a:extLst>
              </p:cNvPr>
              <p:cNvSpPr txBox="1"/>
              <p:nvPr/>
            </p:nvSpPr>
            <p:spPr>
              <a:xfrm>
                <a:off x="8715097" y="2055903"/>
                <a:ext cx="2415198" cy="63570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GB" sz="32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32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2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2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box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4A3F1-AF8F-FF18-AA6C-A398E9C5F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097" y="2055903"/>
                <a:ext cx="2415198" cy="63570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4F86A7-1CFD-B0D8-44EE-618EC3486A99}"/>
                  </a:ext>
                </a:extLst>
              </p:cNvPr>
              <p:cNvSpPr txBox="1"/>
              <p:nvPr/>
            </p:nvSpPr>
            <p:spPr>
              <a:xfrm>
                <a:off x="8697843" y="2939991"/>
                <a:ext cx="2415198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4F86A7-1CFD-B0D8-44EE-618EC3486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7843" y="2939991"/>
                <a:ext cx="2415198" cy="54483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1F1993-2147-491D-0F93-7AB7666E5C8F}"/>
                  </a:ext>
                </a:extLst>
              </p:cNvPr>
              <p:cNvSpPr txBox="1"/>
              <p:nvPr/>
            </p:nvSpPr>
            <p:spPr>
              <a:xfrm>
                <a:off x="5999335" y="3818297"/>
                <a:ext cx="2415198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1F1993-2147-491D-0F93-7AB7666E5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335" y="3818297"/>
                <a:ext cx="2415198" cy="54483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AD6CA9E-951B-F0ED-4EFE-5F249F11149D}"/>
              </a:ext>
            </a:extLst>
          </p:cNvPr>
          <p:cNvSpPr txBox="1"/>
          <p:nvPr/>
        </p:nvSpPr>
        <p:spPr>
          <a:xfrm>
            <a:off x="4000500" y="1022985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95992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99D69-922B-5B46-8BF7-098F757AA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436FD0-2DAB-30CC-DED2-1F107D31918C}"/>
              </a:ext>
            </a:extLst>
          </p:cNvPr>
          <p:cNvCxnSpPr>
            <a:cxnSpLocks/>
          </p:cNvCxnSpPr>
          <p:nvPr/>
        </p:nvCxnSpPr>
        <p:spPr>
          <a:xfrm flipH="1">
            <a:off x="1162435" y="352112"/>
            <a:ext cx="2415198" cy="596401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FAD6831-ACC8-4A8D-9F58-E5249D24AEE4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2366FB-005D-6072-C79E-CB04A15A054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/>
              <p:nvPr/>
            </p:nvSpPr>
            <p:spPr>
              <a:xfrm rot="17523713">
                <a:off x="1156381" y="1044820"/>
                <a:ext cx="3099585" cy="1123712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6600" dirty="0">
                  <a:solidFill>
                    <a:schemeClr val="tx1"/>
                  </a:solidFill>
                  <a:effectLst>
                    <a:glow rad="92014">
                      <a:schemeClr val="bg1">
                        <a:alpha val="94874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9403C7EE-E8AF-C2C0-E2D5-8DCC3BAF9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23713">
                <a:off x="1156381" y="1044820"/>
                <a:ext cx="3099585" cy="1123712"/>
              </a:xfrm>
              <a:prstGeom prst="roundRect">
                <a:avLst/>
              </a:prstGeom>
              <a:blipFill>
                <a:blip r:embed="rId4"/>
                <a:stretch>
                  <a:fillRect t="-1581" r="-6627" b="-59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63E6A8-8F8E-4A0D-F33D-0EFEC03E9476}"/>
              </a:ext>
            </a:extLst>
          </p:cNvPr>
          <p:cNvCxnSpPr>
            <a:cxnSpLocks/>
          </p:cNvCxnSpPr>
          <p:nvPr/>
        </p:nvCxnSpPr>
        <p:spPr>
          <a:xfrm flipH="1">
            <a:off x="817123" y="1068067"/>
            <a:ext cx="3492545" cy="536759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41D09C7-F68C-F1A7-BC25-D899F874FE86}"/>
              </a:ext>
            </a:extLst>
          </p:cNvPr>
          <p:cNvSpPr txBox="1"/>
          <p:nvPr/>
        </p:nvSpPr>
        <p:spPr>
          <a:xfrm>
            <a:off x="5490332" y="529458"/>
            <a:ext cx="6556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could be the equation of the red line?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D17FB5-F384-0BAE-8CCA-CF212D85455B}"/>
                  </a:ext>
                </a:extLst>
              </p:cNvPr>
              <p:cNvSpPr txBox="1"/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D17FB5-F384-0BAE-8CCA-CF212D854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9" y="2055903"/>
                <a:ext cx="3099585" cy="61293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19604BF-12F4-1E93-7922-8FE65CE4E0C4}"/>
                  </a:ext>
                </a:extLst>
              </p:cNvPr>
              <p:cNvSpPr txBox="1"/>
              <p:nvPr/>
            </p:nvSpPr>
            <p:spPr>
              <a:xfrm>
                <a:off x="8665112" y="2904610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TextBox 1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19604BF-12F4-1E93-7922-8FE65CE4E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112" y="2904610"/>
                <a:ext cx="3099585" cy="61293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405430-9D90-35A9-8FB4-DC7757D2DEA9}"/>
                  </a:ext>
                </a:extLst>
              </p:cNvPr>
              <p:cNvSpPr txBox="1"/>
              <p:nvPr/>
            </p:nvSpPr>
            <p:spPr>
              <a:xfrm>
                <a:off x="8614369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405430-9D90-35A9-8FB4-DC7757D2D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369" y="3818297"/>
                <a:ext cx="3099585" cy="61293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4A3F1-AF8F-FF18-AA6C-A398E9C5F113}"/>
                  </a:ext>
                </a:extLst>
              </p:cNvPr>
              <p:cNvSpPr txBox="1"/>
              <p:nvPr/>
            </p:nvSpPr>
            <p:spPr>
              <a:xfrm>
                <a:off x="8614369" y="2055903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4A3F1-AF8F-FF18-AA6C-A398E9C5F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369" y="2055903"/>
                <a:ext cx="3099585" cy="61293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4F86A7-1CFD-B0D8-44EE-618EC3486A99}"/>
                  </a:ext>
                </a:extLst>
              </p:cNvPr>
              <p:cNvSpPr txBox="1"/>
              <p:nvPr/>
            </p:nvSpPr>
            <p:spPr>
              <a:xfrm>
                <a:off x="5314948" y="2898896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4F86A7-1CFD-B0D8-44EE-618EC3486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8" y="2898896"/>
                <a:ext cx="3099585" cy="61293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1F1993-2147-491D-0F93-7AB7666E5C8F}"/>
                  </a:ext>
                </a:extLst>
              </p:cNvPr>
              <p:cNvSpPr txBox="1"/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1F1993-2147-491D-0F93-7AB7666E5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48" y="3818297"/>
                <a:ext cx="3099585" cy="61293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235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E9455-5574-8CE3-F896-D5DCF326C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982EA2-07B5-5A9B-198C-691F18E9633F}"/>
              </a:ext>
            </a:extLst>
          </p:cNvPr>
          <p:cNvCxnSpPr>
            <a:cxnSpLocks/>
          </p:cNvCxnSpPr>
          <p:nvPr/>
        </p:nvCxnSpPr>
        <p:spPr>
          <a:xfrm flipH="1">
            <a:off x="1162435" y="352112"/>
            <a:ext cx="2415198" cy="596401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407DC04-D273-F9C8-4C02-EDA45E7EC9E9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0D0D80F-9C01-6282-0BBA-04015B7962BE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8852D4E4-AE01-C699-8DB4-98876198B76E}"/>
                  </a:ext>
                </a:extLst>
              </p:cNvPr>
              <p:cNvSpPr txBox="1"/>
              <p:nvPr/>
            </p:nvSpPr>
            <p:spPr>
              <a:xfrm rot="17523713">
                <a:off x="1156381" y="1044820"/>
                <a:ext cx="3099585" cy="1123712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effectLst>
                            <a:glow rad="92014">
                              <a:schemeClr val="bg1">
                                <a:alpha val="94874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6600" dirty="0">
                  <a:solidFill>
                    <a:schemeClr val="tx1"/>
                  </a:solidFill>
                  <a:effectLst>
                    <a:glow rad="92014">
                      <a:schemeClr val="bg1">
                        <a:alpha val="94874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9" name="TextBox 1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8852D4E4-AE01-C699-8DB4-98876198B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23713">
                <a:off x="1156381" y="1044820"/>
                <a:ext cx="3099585" cy="1123712"/>
              </a:xfrm>
              <a:prstGeom prst="roundRect">
                <a:avLst/>
              </a:prstGeom>
              <a:blipFill>
                <a:blip r:embed="rId4"/>
                <a:stretch>
                  <a:fillRect t="-1581" r="-6627" b="-59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0763C6-C970-CAF2-3733-6CB2F8015823}"/>
              </a:ext>
            </a:extLst>
          </p:cNvPr>
          <p:cNvCxnSpPr>
            <a:cxnSpLocks/>
          </p:cNvCxnSpPr>
          <p:nvPr/>
        </p:nvCxnSpPr>
        <p:spPr>
          <a:xfrm flipH="1">
            <a:off x="817123" y="1068067"/>
            <a:ext cx="3492545" cy="536759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8263B90-9AC3-E16C-BF34-326C6A3DC48E}"/>
              </a:ext>
            </a:extLst>
          </p:cNvPr>
          <p:cNvSpPr txBox="1"/>
          <p:nvPr/>
        </p:nvSpPr>
        <p:spPr>
          <a:xfrm>
            <a:off x="5490332" y="529458"/>
            <a:ext cx="6556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could be the equation of the red line?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CCBA32-F225-5A3D-D6FE-D2F8472BEC82}"/>
                  </a:ext>
                </a:extLst>
              </p:cNvPr>
              <p:cNvSpPr txBox="1"/>
              <p:nvPr/>
            </p:nvSpPr>
            <p:spPr>
              <a:xfrm>
                <a:off x="5840243" y="2075358"/>
                <a:ext cx="2415196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CCBA32-F225-5A3D-D6FE-D2F8472BE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243" y="2075358"/>
                <a:ext cx="2415196" cy="54483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86F98F2-566B-7714-6867-14668980BE8C}"/>
                  </a:ext>
                </a:extLst>
              </p:cNvPr>
              <p:cNvSpPr txBox="1"/>
              <p:nvPr/>
            </p:nvSpPr>
            <p:spPr>
              <a:xfrm>
                <a:off x="8665112" y="2846245"/>
                <a:ext cx="3099585" cy="74914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86F98F2-566B-7714-6867-14668980B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112" y="2846245"/>
                <a:ext cx="3099585" cy="74914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1CE9460-1445-B6D7-A486-4EE0EE3679D3}"/>
                  </a:ext>
                </a:extLst>
              </p:cNvPr>
              <p:cNvSpPr txBox="1"/>
              <p:nvPr/>
            </p:nvSpPr>
            <p:spPr>
              <a:xfrm>
                <a:off x="9139663" y="3837752"/>
                <a:ext cx="2415196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1CE9460-1445-B6D7-A486-4EE0EE367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9663" y="3837752"/>
                <a:ext cx="2415196" cy="54483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A76851-3EBB-2D49-CD0F-849C1156186E}"/>
                  </a:ext>
                </a:extLst>
              </p:cNvPr>
              <p:cNvSpPr txBox="1"/>
              <p:nvPr/>
            </p:nvSpPr>
            <p:spPr>
              <a:xfrm>
                <a:off x="9139663" y="2075358"/>
                <a:ext cx="2415196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A76851-3EBB-2D49-CD0F-849C115618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9663" y="2075358"/>
                <a:ext cx="2415196" cy="54483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E10533-08D1-91A3-83A4-6C9B75E0F8A0}"/>
                  </a:ext>
                </a:extLst>
              </p:cNvPr>
              <p:cNvSpPr txBox="1"/>
              <p:nvPr/>
            </p:nvSpPr>
            <p:spPr>
              <a:xfrm>
                <a:off x="5840242" y="2918351"/>
                <a:ext cx="2415196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E10533-08D1-91A3-83A4-6C9B75E0F8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242" y="2918351"/>
                <a:ext cx="2415196" cy="54483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DEFA1E-CB66-8609-27EF-25DFD7C170B3}"/>
                  </a:ext>
                </a:extLst>
              </p:cNvPr>
              <p:cNvSpPr txBox="1"/>
              <p:nvPr/>
            </p:nvSpPr>
            <p:spPr>
              <a:xfrm>
                <a:off x="5840242" y="3837752"/>
                <a:ext cx="2415196" cy="5448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DEFA1E-CB66-8609-27EF-25DFD7C17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242" y="3837752"/>
                <a:ext cx="2415196" cy="54483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59874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E5A19-3BD7-0904-3996-FAAEFEAB5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F633E-BE74-1330-8194-1C22CE346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22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1F7922-A5A5-E01C-DB65-8910568C97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01850" y="468763"/>
            <a:ext cx="3515612" cy="50529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9437172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70D70-41C4-CD20-5ABC-AF36D3324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FFD3D5-FE03-4A6A-0E75-BF11C87D8A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09135" y="-826092"/>
            <a:ext cx="5878882" cy="83661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26BA13-C027-98D2-9A38-DD09E39F133F}"/>
                  </a:ext>
                </a:extLst>
              </p:cNvPr>
              <p:cNvSpPr txBox="1"/>
              <p:nvPr/>
            </p:nvSpPr>
            <p:spPr>
              <a:xfrm>
                <a:off x="2931712" y="1074420"/>
                <a:ext cx="13289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26BA13-C027-98D2-9A38-DD09E39F1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1712" y="1074420"/>
                <a:ext cx="1328954" cy="369332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4671C75-066D-429C-70ED-41455EE585D0}"/>
                  </a:ext>
                </a:extLst>
              </p:cNvPr>
              <p:cNvSpPr txBox="1"/>
              <p:nvPr/>
            </p:nvSpPr>
            <p:spPr>
              <a:xfrm>
                <a:off x="2931712" y="2628900"/>
                <a:ext cx="13289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4671C75-066D-429C-70ED-41455EE58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1712" y="2628900"/>
                <a:ext cx="1328954" cy="369332"/>
              </a:xfrm>
              <a:prstGeom prst="rect">
                <a:avLst/>
              </a:prstGeom>
              <a:blipFill>
                <a:blip r:embed="rId7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2C85C6E-4D30-9DD7-363F-B13737836C3B}"/>
                  </a:ext>
                </a:extLst>
              </p:cNvPr>
              <p:cNvSpPr txBox="1"/>
              <p:nvPr/>
            </p:nvSpPr>
            <p:spPr>
              <a:xfrm>
                <a:off x="2931712" y="4091940"/>
                <a:ext cx="12007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2C85C6E-4D30-9DD7-363F-B13737836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1712" y="4091940"/>
                <a:ext cx="1200713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3037B1-50BF-7F0D-803A-B179C90CA998}"/>
                  </a:ext>
                </a:extLst>
              </p:cNvPr>
              <p:cNvSpPr txBox="1"/>
              <p:nvPr/>
            </p:nvSpPr>
            <p:spPr>
              <a:xfrm>
                <a:off x="4895287" y="5719782"/>
                <a:ext cx="9249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3037B1-50BF-7F0D-803A-B179C90CA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287" y="5719782"/>
                <a:ext cx="924997" cy="369332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95457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66781-E04A-0CB2-DE86-A97309664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BF24-B19F-486E-2075-3C24E8C07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23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1B0FF6-3BA6-D882-C2B1-8136C3105B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01850" y="501885"/>
            <a:ext cx="3515612" cy="49867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3875340"/>
      </p:ext>
    </p:extLst>
  </p:cSld>
  <p:clrMapOvr>
    <a:masterClrMapping/>
  </p:clrMapOvr>
  <p:transition spd="slow" advClick="0">
    <p:push dir="u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71511-4F48-3841-3738-73D8DEC4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955E1E-1D4A-0384-3A08-0DC61304DB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09135" y="-812496"/>
            <a:ext cx="5878882" cy="83389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AE928E-1778-981C-5DB7-9F6A554F2606}"/>
                  </a:ext>
                </a:extLst>
              </p:cNvPr>
              <p:cNvSpPr txBox="1"/>
              <p:nvPr/>
            </p:nvSpPr>
            <p:spPr>
              <a:xfrm>
                <a:off x="4516755" y="5719782"/>
                <a:ext cx="13289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AE928E-1778-981C-5DB7-9F6A554F2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755" y="5719782"/>
                <a:ext cx="1328954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423578-9F56-C4D4-B04D-9AC0852E10E2}"/>
                  </a:ext>
                </a:extLst>
              </p:cNvPr>
              <p:cNvSpPr txBox="1"/>
              <p:nvPr/>
            </p:nvSpPr>
            <p:spPr>
              <a:xfrm>
                <a:off x="4516755" y="1074420"/>
                <a:ext cx="10318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423578-9F56-C4D4-B04D-9AC0852E1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755" y="1074420"/>
                <a:ext cx="103182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F22CBBA-17B9-DE7E-31CF-79444330C16C}"/>
              </a:ext>
            </a:extLst>
          </p:cNvPr>
          <p:cNvSpPr txBox="1"/>
          <p:nvPr/>
        </p:nvSpPr>
        <p:spPr>
          <a:xfrm>
            <a:off x="5683121" y="1074420"/>
            <a:ext cx="95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Positive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91870-8C8B-293C-9769-754F967CB9D2}"/>
                  </a:ext>
                </a:extLst>
              </p:cNvPr>
              <p:cNvSpPr txBox="1"/>
              <p:nvPr/>
            </p:nvSpPr>
            <p:spPr>
              <a:xfrm>
                <a:off x="4516755" y="3244334"/>
                <a:ext cx="8586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91870-8C8B-293C-9769-754F967CB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755" y="3244334"/>
                <a:ext cx="85869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B3150AA-CC38-FD1A-10A0-0902C63066FB}"/>
              </a:ext>
            </a:extLst>
          </p:cNvPr>
          <p:cNvSpPr txBox="1"/>
          <p:nvPr/>
        </p:nvSpPr>
        <p:spPr>
          <a:xfrm>
            <a:off x="5683121" y="3244334"/>
            <a:ext cx="56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Flat</a:t>
            </a:r>
          </a:p>
        </p:txBody>
      </p:sp>
    </p:spTree>
    <p:extLst>
      <p:ext uri="{BB962C8B-B14F-4D97-AF65-F5344CB8AC3E}">
        <p14:creationId xmlns:p14="http://schemas.microsoft.com/office/powerpoint/2010/main" val="29679042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66781-E04A-0CB2-DE86-A97309664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BF24-B19F-486E-2075-3C24E8C07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24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1B0FF6-3BA6-D882-C2B1-8136C3105B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01850" y="507569"/>
            <a:ext cx="3515612" cy="49753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3161257"/>
      </p:ext>
    </p:extLst>
  </p:cSld>
  <p:clrMapOvr>
    <a:masterClrMapping/>
  </p:clrMapOvr>
  <p:transition spd="slow" advClick="0">
    <p:push dir="u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71511-4F48-3841-3738-73D8DEC4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955E1E-1D4A-0384-3A08-0DC61304DB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09135" y="-766414"/>
            <a:ext cx="5878882" cy="83198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AE928E-1778-981C-5DB7-9F6A554F2606}"/>
                  </a:ext>
                </a:extLst>
              </p:cNvPr>
              <p:cNvSpPr txBox="1"/>
              <p:nvPr/>
            </p:nvSpPr>
            <p:spPr>
              <a:xfrm>
                <a:off x="2968371" y="5340044"/>
                <a:ext cx="16303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+33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AE928E-1778-981C-5DB7-9F6A554F2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371" y="5340044"/>
                <a:ext cx="1630318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423578-9F56-C4D4-B04D-9AC0852E10E2}"/>
                  </a:ext>
                </a:extLst>
              </p:cNvPr>
              <p:cNvSpPr txBox="1"/>
              <p:nvPr/>
            </p:nvSpPr>
            <p:spPr>
              <a:xfrm>
                <a:off x="2968371" y="1013460"/>
                <a:ext cx="7945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423578-9F56-C4D4-B04D-9AC0852E1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371" y="1013460"/>
                <a:ext cx="794576" cy="369332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91870-8C8B-293C-9769-754F967CB9D2}"/>
                  </a:ext>
                </a:extLst>
              </p:cNvPr>
              <p:cNvSpPr txBox="1"/>
              <p:nvPr/>
            </p:nvSpPr>
            <p:spPr>
              <a:xfrm>
                <a:off x="2968371" y="3123524"/>
                <a:ext cx="16303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191870-8C8B-293C-9769-754F967CB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371" y="3123524"/>
                <a:ext cx="1630318" cy="369332"/>
              </a:xfrm>
              <a:prstGeom prst="rect">
                <a:avLst/>
              </a:prstGeom>
              <a:blipFill>
                <a:blip r:embed="rId5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81377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-side Corner of Rectangle 4">
            <a:extLst>
              <a:ext uri="{FF2B5EF4-FFF2-40B4-BE49-F238E27FC236}">
                <a16:creationId xmlns:a16="http://schemas.microsoft.com/office/drawing/2014/main" id="{BCE6B443-5114-E921-BF99-C633BD3FDFBC}"/>
              </a:ext>
            </a:extLst>
          </p:cNvPr>
          <p:cNvSpPr/>
          <p:nvPr/>
        </p:nvSpPr>
        <p:spPr>
          <a:xfrm>
            <a:off x="203200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Lesson 1</a:t>
            </a:r>
          </a:p>
        </p:txBody>
      </p:sp>
      <p:sp>
        <p:nvSpPr>
          <p:cNvPr id="6" name="Round Same-side Corner of 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6A8CF3EA-E48D-B569-E362-300D1B11BA18}"/>
              </a:ext>
            </a:extLst>
          </p:cNvPr>
          <p:cNvSpPr/>
          <p:nvPr/>
        </p:nvSpPr>
        <p:spPr>
          <a:xfrm>
            <a:off x="3190171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2</a:t>
            </a:r>
          </a:p>
        </p:txBody>
      </p:sp>
      <p:sp>
        <p:nvSpPr>
          <p:cNvPr id="7" name="Round Same-side Corner of 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D1A27349-C3D5-9883-8B97-57783C3FFDA6}"/>
              </a:ext>
            </a:extLst>
          </p:cNvPr>
          <p:cNvSpPr/>
          <p:nvPr/>
        </p:nvSpPr>
        <p:spPr>
          <a:xfrm>
            <a:off x="6177143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3</a:t>
            </a:r>
          </a:p>
        </p:txBody>
      </p:sp>
      <p:sp>
        <p:nvSpPr>
          <p:cNvPr id="8" name="Round Same-side Corner of Rectangle 7">
            <a:hlinkClick r:id="rId4" action="ppaction://hlinksldjump"/>
            <a:extLst>
              <a:ext uri="{FF2B5EF4-FFF2-40B4-BE49-F238E27FC236}">
                <a16:creationId xmlns:a16="http://schemas.microsoft.com/office/drawing/2014/main" id="{CA21D46A-22B7-67EE-484E-317BF5787ABC}"/>
              </a:ext>
            </a:extLst>
          </p:cNvPr>
          <p:cNvSpPr/>
          <p:nvPr/>
        </p:nvSpPr>
        <p:spPr>
          <a:xfrm>
            <a:off x="9164114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4</a:t>
            </a:r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E5A136C7-4E5D-9603-FD8F-E21E84AAFA0F}"/>
              </a:ext>
            </a:extLst>
          </p:cNvPr>
          <p:cNvSpPr/>
          <p:nvPr/>
        </p:nvSpPr>
        <p:spPr>
          <a:xfrm rot="10800000">
            <a:off x="203198" y="944343"/>
            <a:ext cx="11768668" cy="5722225"/>
          </a:xfrm>
          <a:prstGeom prst="round2SameRect">
            <a:avLst>
              <a:gd name="adj1" fmla="val 4134"/>
              <a:gd name="adj2" fmla="val 0"/>
            </a:avLst>
          </a:prstGeom>
          <a:gradFill>
            <a:gsLst>
              <a:gs pos="18000">
                <a:schemeClr val="accent4">
                  <a:lumMod val="20000"/>
                  <a:lumOff val="80000"/>
                </a:schemeClr>
              </a:gs>
              <a:gs pos="7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39F9AA2-47A1-FFB6-1E65-B311C85635B2}"/>
                  </a:ext>
                </a:extLst>
              </p:cNvPr>
              <p:cNvSpPr/>
              <p:nvPr/>
            </p:nvSpPr>
            <p:spPr>
              <a:xfrm>
                <a:off x="372177" y="1937880"/>
                <a:ext cx="5326267" cy="465129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dirty="0">
                    <a:solidFill>
                      <a:schemeClr val="tx1"/>
                    </a:solidFill>
                  </a:rPr>
                  <a:t>We learned how to plot a straight-line graph using a table of values.</a:t>
                </a: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Step 1: Complete a table of values by substituting 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values into the equation. </a:t>
                </a: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Step 2: Plot the coordinate pairs on a graph. </a:t>
                </a: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Step 3: Connect the coordinates with a straight line, using a ruler. </a:t>
                </a: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39F9AA2-47A1-FFB6-1E65-B311C85635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77" y="1937880"/>
                <a:ext cx="5326267" cy="4651291"/>
              </a:xfrm>
              <a:prstGeom prst="rect">
                <a:avLst/>
              </a:prstGeom>
              <a:blipFill>
                <a:blip r:embed="rId5"/>
                <a:stretch>
                  <a:fillRect l="-2381" t="-16621" r="-1905" b="-5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8FF82D-ABEF-E10D-4309-1094DB6D385B}"/>
                  </a:ext>
                </a:extLst>
              </p:cNvPr>
              <p:cNvSpPr txBox="1"/>
              <p:nvPr/>
            </p:nvSpPr>
            <p:spPr>
              <a:xfrm>
                <a:off x="5445331" y="1249188"/>
                <a:ext cx="60960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8FF82D-ABEF-E10D-4309-1094DB6D3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5331" y="1249188"/>
                <a:ext cx="6096000" cy="523220"/>
              </a:xfrm>
              <a:prstGeom prst="rect">
                <a:avLst/>
              </a:prstGeom>
              <a:blipFill>
                <a:blip r:embed="rId6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7495BF34-B7E1-22EF-F1AA-DF83798D542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285660" y="1849797"/>
              <a:ext cx="4716488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784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3737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3737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7495BF34-B7E1-22EF-F1AA-DF83798D54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6504072"/>
                  </p:ext>
                </p:extLst>
              </p:nvPr>
            </p:nvGraphicFramePr>
            <p:xfrm>
              <a:off x="6285660" y="1849797"/>
              <a:ext cx="4716488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784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673784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t="-3125" r="-605660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98148" t="-3125" r="-494444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1887" t="-3125" r="-403774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1887" t="-3125" r="-303774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401887" t="-3125" r="-203774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492593" t="-3125" r="-100000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03774" t="-3125" r="-1887" b="-1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t="-103125" r="-605660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98148" t="-103125" r="-494444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1887" t="-103125" r="-403774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1887" t="-103125" r="-303774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401887" t="-103125" r="-203774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492593" t="-103125" r="-100000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03774" t="-103125" r="-1887" b="-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36E359AF-BBE1-8165-E22C-9FC00952BBDE}"/>
              </a:ext>
            </a:extLst>
          </p:cNvPr>
          <p:cNvGrpSpPr/>
          <p:nvPr/>
        </p:nvGrpSpPr>
        <p:grpSpPr>
          <a:xfrm>
            <a:off x="6529613" y="2721527"/>
            <a:ext cx="4098755" cy="4098754"/>
            <a:chOff x="5793366" y="593233"/>
            <a:chExt cx="5779911" cy="5779911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94382F5-F970-3710-F8E9-4D888C6DF545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8A66BAE-8AB2-527E-D93C-061262792494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A2A8C87-3A57-9EF3-9C70-F1B5CE878F50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ADBC795-841D-70BA-1FFE-DA64F3890425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9ED7E25-4376-F7E5-D089-DAD3A2D7C10F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517C43C-BA55-81EF-88EA-34321F7A4DF6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D92F4F6-F99B-69F9-5AE1-3E3C69EF778F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451607B-E458-7DF6-EE79-7B1055E95121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86DEC60-064C-8167-1184-DD21C923A6F0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FA60FF8-22AD-58C3-EE0D-3D0DF0975C52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AEE84C9-80AA-E5E8-74A8-F6792B98E330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EB9042-B406-41B2-9252-737AF4AEF6B0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E819CC1-2C92-A74E-1021-B22F4362EB55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6F20BF0-0F99-6909-CD91-E3D6A1EEE3A3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9E91F76-C6CB-BE78-02F3-D2B196CD8D1D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A8CA411-ED53-709C-8354-E18D95DE11B9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35DC519-724C-B81E-CA98-0BCC5AA40876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D4162EB-68FB-4826-AE73-EF44447FEC64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EE021A9-BD9A-6495-BCFA-312B3E9422E2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C84BEBE-5286-15B4-AFAA-2775D788A813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A79F5A1-779A-C396-5667-BC57CBCFF26A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25F026F-3575-3CBA-4C9C-CA7A28D5758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E29F0CB-32FE-17D5-53F2-67F80556986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337FC8-07AB-898D-5C55-2CF5E1F89B1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2D691B-08DF-0E05-A2C7-F30973D9173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5BBAC83-8C9E-A102-3307-10ABAC9E6BE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68BFCCC-AF3A-CCD7-BAE3-237C591C591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E640886-6777-C806-CDDB-9B23878D57A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D67F9F3-A5AA-6A4A-4A1E-57E3F2E207F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10EF219-88BB-32B0-10A3-8031D7B433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851E011-AFAE-91B8-DC84-339A45E91F8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1765A33-27AA-4458-F3C4-73533819CEA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07872F2-5EE7-163D-00B9-B7EDC184777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9ABA787-8B6C-073A-9038-B8A23F226B3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F7E2DF8-6A49-55D7-3154-CFFFEAD1BE0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6B6B43F-77B2-ABAD-CDD2-F85470EB5B6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AFF9DB0-9519-FE6C-A754-D782FD3B571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05F4CD4-1A01-2FBA-A9D8-F5546E7C968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0653767-2AFD-47DB-51F2-6F30BB1E7AA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B1805C9-AA2D-D9CD-97C1-4A1B10C4825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5393221-D8AA-B05C-6308-C9FC63456D8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E7CE8CE-DC8B-6A65-3356-5104F40D877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3B1C40B-75F0-A621-EE12-C2F101B867BC}"/>
              </a:ext>
            </a:extLst>
          </p:cNvPr>
          <p:cNvCxnSpPr>
            <a:cxnSpLocks/>
          </p:cNvCxnSpPr>
          <p:nvPr/>
        </p:nvCxnSpPr>
        <p:spPr>
          <a:xfrm rot="16200000">
            <a:off x="8582431" y="3327558"/>
            <a:ext cx="0" cy="40987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5C97DB10-1DB9-8E16-E016-91414B12B581}"/>
              </a:ext>
            </a:extLst>
          </p:cNvPr>
          <p:cNvSpPr txBox="1"/>
          <p:nvPr/>
        </p:nvSpPr>
        <p:spPr>
          <a:xfrm>
            <a:off x="7803299" y="5193480"/>
            <a:ext cx="227578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0EBB98-2906-CBA9-9BF5-BD57E83A07CE}"/>
              </a:ext>
            </a:extLst>
          </p:cNvPr>
          <p:cNvSpPr txBox="1"/>
          <p:nvPr/>
        </p:nvSpPr>
        <p:spPr>
          <a:xfrm>
            <a:off x="8820671" y="5190236"/>
            <a:ext cx="227578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D9F7709-29C7-1EA6-39B6-5F35FA489C01}"/>
              </a:ext>
            </a:extLst>
          </p:cNvPr>
          <p:cNvSpPr txBox="1"/>
          <p:nvPr/>
        </p:nvSpPr>
        <p:spPr>
          <a:xfrm>
            <a:off x="9798280" y="5180509"/>
            <a:ext cx="324201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6A14548-047C-4C8B-171E-9E41A5AE935C}"/>
              </a:ext>
            </a:extLst>
          </p:cNvPr>
          <p:cNvSpPr txBox="1"/>
          <p:nvPr/>
        </p:nvSpPr>
        <p:spPr>
          <a:xfrm>
            <a:off x="7820160" y="4176228"/>
            <a:ext cx="227578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FA5029C-FBA5-6C15-66A6-AF901DFAE591}"/>
              </a:ext>
            </a:extLst>
          </p:cNvPr>
          <p:cNvCxnSpPr>
            <a:cxnSpLocks/>
          </p:cNvCxnSpPr>
          <p:nvPr/>
        </p:nvCxnSpPr>
        <p:spPr>
          <a:xfrm>
            <a:off x="7972860" y="2721527"/>
            <a:ext cx="0" cy="40987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2C2961C8-BB8D-4B4F-CEF4-13560EBA6AC8}"/>
              </a:ext>
            </a:extLst>
          </p:cNvPr>
          <p:cNvSpPr txBox="1"/>
          <p:nvPr/>
        </p:nvSpPr>
        <p:spPr>
          <a:xfrm>
            <a:off x="7756003" y="3125217"/>
            <a:ext cx="324201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5EC19A-AA4C-46AF-E7FF-F7D82AAD798D}"/>
              </a:ext>
            </a:extLst>
          </p:cNvPr>
          <p:cNvSpPr txBox="1"/>
          <p:nvPr/>
        </p:nvSpPr>
        <p:spPr>
          <a:xfrm>
            <a:off x="7746273" y="6162309"/>
            <a:ext cx="288962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16B70D2-C666-6F7F-1488-B1CACE770476}"/>
              </a:ext>
            </a:extLst>
          </p:cNvPr>
          <p:cNvSpPr txBox="1"/>
          <p:nvPr/>
        </p:nvSpPr>
        <p:spPr>
          <a:xfrm flipH="1">
            <a:off x="6737287" y="5169645"/>
            <a:ext cx="444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F3B458F-83EE-ABEF-5F2A-D09FCE5303A4}"/>
              </a:ext>
            </a:extLst>
          </p:cNvPr>
          <p:cNvCxnSpPr>
            <a:cxnSpLocks/>
          </p:cNvCxnSpPr>
          <p:nvPr/>
        </p:nvCxnSpPr>
        <p:spPr>
          <a:xfrm flipH="1">
            <a:off x="7442317" y="2721527"/>
            <a:ext cx="1341756" cy="4064731"/>
          </a:xfrm>
          <a:prstGeom prst="line">
            <a:avLst/>
          </a:prstGeom>
          <a:ln w="5715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Plus 68">
            <a:extLst>
              <a:ext uri="{FF2B5EF4-FFF2-40B4-BE49-F238E27FC236}">
                <a16:creationId xmlns:a16="http://schemas.microsoft.com/office/drawing/2014/main" id="{43EC8660-AB11-0020-1183-8AA3E4DA774B}"/>
              </a:ext>
            </a:extLst>
          </p:cNvPr>
          <p:cNvSpPr/>
          <p:nvPr/>
        </p:nvSpPr>
        <p:spPr>
          <a:xfrm rot="18949288">
            <a:off x="7346739" y="6169339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E1338DA-6AE0-4C38-6319-6E0B65B41F8A}"/>
                  </a:ext>
                </a:extLst>
              </p:cNvPr>
              <p:cNvSpPr txBox="1"/>
              <p:nvPr/>
            </p:nvSpPr>
            <p:spPr>
              <a:xfrm>
                <a:off x="5774431" y="6223297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E1338DA-6AE0-4C38-6319-6E0B65B41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431" y="6223297"/>
                <a:ext cx="2289835" cy="400110"/>
              </a:xfrm>
              <a:prstGeom prst="rect">
                <a:avLst/>
              </a:prstGeom>
              <a:blipFill>
                <a:blip r:embed="rId8"/>
                <a:stretch>
                  <a:fillRect t="-6250" b="-31250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Plus 70">
            <a:extLst>
              <a:ext uri="{FF2B5EF4-FFF2-40B4-BE49-F238E27FC236}">
                <a16:creationId xmlns:a16="http://schemas.microsoft.com/office/drawing/2014/main" id="{11387BF4-C96F-2CE0-C561-FB68EB9A08D2}"/>
              </a:ext>
            </a:extLst>
          </p:cNvPr>
          <p:cNvSpPr/>
          <p:nvPr/>
        </p:nvSpPr>
        <p:spPr>
          <a:xfrm rot="18949288">
            <a:off x="7549210" y="5536619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325F36F-4DA7-31CD-1780-80ADAC9B19DE}"/>
                  </a:ext>
                </a:extLst>
              </p:cNvPr>
              <p:cNvSpPr txBox="1"/>
              <p:nvPr/>
            </p:nvSpPr>
            <p:spPr>
              <a:xfrm>
                <a:off x="5976902" y="5590577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325F36F-4DA7-31CD-1780-80ADAC9B1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902" y="5590577"/>
                <a:ext cx="2289835" cy="400110"/>
              </a:xfrm>
              <a:prstGeom prst="rect">
                <a:avLst/>
              </a:prstGeom>
              <a:blipFill>
                <a:blip r:embed="rId9"/>
                <a:stretch>
                  <a:fillRect t="-6250" b="-31250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Plus 72">
            <a:extLst>
              <a:ext uri="{FF2B5EF4-FFF2-40B4-BE49-F238E27FC236}">
                <a16:creationId xmlns:a16="http://schemas.microsoft.com/office/drawing/2014/main" id="{18845AE1-B55F-0A75-5C16-0E928FADB70F}"/>
              </a:ext>
            </a:extLst>
          </p:cNvPr>
          <p:cNvSpPr/>
          <p:nvPr/>
        </p:nvSpPr>
        <p:spPr>
          <a:xfrm rot="18949288">
            <a:off x="7741231" y="4947216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3068193-CA8F-D903-A8BA-D81901FFBFEE}"/>
                  </a:ext>
                </a:extLst>
              </p:cNvPr>
              <p:cNvSpPr txBox="1"/>
              <p:nvPr/>
            </p:nvSpPr>
            <p:spPr>
              <a:xfrm>
                <a:off x="6414586" y="4960231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3068193-CA8F-D903-A8BA-D81901FFB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586" y="4960231"/>
                <a:ext cx="2289835" cy="400110"/>
              </a:xfrm>
              <a:prstGeom prst="rect">
                <a:avLst/>
              </a:prstGeom>
              <a:blipFill>
                <a:blip r:embed="rId10"/>
                <a:stretch>
                  <a:fillRect t="-6250" b="-34375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Plus 74">
            <a:extLst>
              <a:ext uri="{FF2B5EF4-FFF2-40B4-BE49-F238E27FC236}">
                <a16:creationId xmlns:a16="http://schemas.microsoft.com/office/drawing/2014/main" id="{F18FA3A1-8B6A-21DF-F20D-7B53EB474C0E}"/>
              </a:ext>
            </a:extLst>
          </p:cNvPr>
          <p:cNvSpPr/>
          <p:nvPr/>
        </p:nvSpPr>
        <p:spPr>
          <a:xfrm rot="18949288">
            <a:off x="7942086" y="4349085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7A7E072-1C7C-80E0-2AE7-C9AA573600C8}"/>
                  </a:ext>
                </a:extLst>
              </p:cNvPr>
              <p:cNvSpPr txBox="1"/>
              <p:nvPr/>
            </p:nvSpPr>
            <p:spPr>
              <a:xfrm>
                <a:off x="6615441" y="4403043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7A7E072-1C7C-80E0-2AE7-C9AA573600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441" y="4403043"/>
                <a:ext cx="2289835" cy="400110"/>
              </a:xfrm>
              <a:prstGeom prst="rect">
                <a:avLst/>
              </a:prstGeom>
              <a:blipFill>
                <a:blip r:embed="rId11"/>
                <a:stretch>
                  <a:fillRect t="-6061" b="-30303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Plus 76">
            <a:extLst>
              <a:ext uri="{FF2B5EF4-FFF2-40B4-BE49-F238E27FC236}">
                <a16:creationId xmlns:a16="http://schemas.microsoft.com/office/drawing/2014/main" id="{B2ABCE34-6BF8-79D9-3653-21C8D6FBDE08}"/>
              </a:ext>
            </a:extLst>
          </p:cNvPr>
          <p:cNvSpPr/>
          <p:nvPr/>
        </p:nvSpPr>
        <p:spPr>
          <a:xfrm rot="18949288">
            <a:off x="8156410" y="3744212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CAC3381-1435-0F20-0068-CCB5C951629C}"/>
                  </a:ext>
                </a:extLst>
              </p:cNvPr>
              <p:cNvSpPr txBox="1"/>
              <p:nvPr/>
            </p:nvSpPr>
            <p:spPr>
              <a:xfrm>
                <a:off x="6850238" y="3770874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CAC3381-1435-0F20-0068-CCB5C9516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238" y="3770874"/>
                <a:ext cx="2289835" cy="400110"/>
              </a:xfrm>
              <a:prstGeom prst="rect">
                <a:avLst/>
              </a:prstGeom>
              <a:blipFill>
                <a:blip r:embed="rId12"/>
                <a:stretch>
                  <a:fillRect t="-6250" b="-31250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Plus 78">
            <a:extLst>
              <a:ext uri="{FF2B5EF4-FFF2-40B4-BE49-F238E27FC236}">
                <a16:creationId xmlns:a16="http://schemas.microsoft.com/office/drawing/2014/main" id="{2D43A503-896A-A87E-E4E2-EC69E135A944}"/>
              </a:ext>
            </a:extLst>
          </p:cNvPr>
          <p:cNvSpPr/>
          <p:nvPr/>
        </p:nvSpPr>
        <p:spPr>
          <a:xfrm rot="18949288">
            <a:off x="8362225" y="3138828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C8BF03F-6E50-B29A-0E57-3C9B9BCBA049}"/>
                  </a:ext>
                </a:extLst>
              </p:cNvPr>
              <p:cNvSpPr txBox="1"/>
              <p:nvPr/>
            </p:nvSpPr>
            <p:spPr>
              <a:xfrm>
                <a:off x="7001461" y="3158667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C8BF03F-6E50-B29A-0E57-3C9B9BCBA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461" y="3158667"/>
                <a:ext cx="2289835" cy="400110"/>
              </a:xfrm>
              <a:prstGeom prst="rect">
                <a:avLst/>
              </a:prstGeom>
              <a:blipFill>
                <a:blip r:embed="rId13"/>
                <a:stretch>
                  <a:fillRect t="-6061" b="-30303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Rectangle 80">
            <a:extLst>
              <a:ext uri="{FF2B5EF4-FFF2-40B4-BE49-F238E27FC236}">
                <a16:creationId xmlns:a16="http://schemas.microsoft.com/office/drawing/2014/main" id="{20A22E45-8D82-31AE-DFB9-32413BAB2655}"/>
              </a:ext>
            </a:extLst>
          </p:cNvPr>
          <p:cNvSpPr/>
          <p:nvPr/>
        </p:nvSpPr>
        <p:spPr>
          <a:xfrm>
            <a:off x="780393" y="780393"/>
            <a:ext cx="1592318" cy="551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2" name="Picture 81" descr="Cursor, mouse, click, hand, tap icon - Download on Iconfinder">
            <a:extLst>
              <a:ext uri="{FF2B5EF4-FFF2-40B4-BE49-F238E27FC236}">
                <a16:creationId xmlns:a16="http://schemas.microsoft.com/office/drawing/2014/main" id="{E41A8508-D898-A610-6A73-EAE482829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957" y="764453"/>
            <a:ext cx="402947" cy="4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708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500"/>
                            </p:stCondLst>
                            <p:childTnLst>
                              <p:par>
                                <p:cTn id="1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8500"/>
                            </p:stCondLst>
                            <p:childTnLst>
                              <p:par>
                                <p:cTn id="1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9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0" grpId="0"/>
      <p:bldP spid="61" grpId="0"/>
      <p:bldP spid="62" grpId="0"/>
      <p:bldP spid="63" grpId="0"/>
      <p:bldP spid="65" grpId="0"/>
      <p:bldP spid="66" grpId="0"/>
      <p:bldP spid="67" grpId="0"/>
      <p:bldP spid="69" grpId="0" animBg="1"/>
      <p:bldP spid="70" grpId="0"/>
      <p:bldP spid="71" grpId="0" animBg="1"/>
      <p:bldP spid="72" grpId="0"/>
      <p:bldP spid="73" grpId="0" animBg="1"/>
      <p:bldP spid="74" grpId="0"/>
      <p:bldP spid="75" grpId="0" animBg="1"/>
      <p:bldP spid="76" grpId="0"/>
      <p:bldP spid="77" grpId="0" animBg="1"/>
      <p:bldP spid="78" grpId="0"/>
      <p:bldP spid="79" grpId="0" animBg="1"/>
      <p:bldP spid="8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215FB-0F16-CEA4-E4D2-8FD206A33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-side Corner of 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3D973D88-307A-F580-7479-65059D882D8D}"/>
              </a:ext>
            </a:extLst>
          </p:cNvPr>
          <p:cNvSpPr/>
          <p:nvPr/>
        </p:nvSpPr>
        <p:spPr>
          <a:xfrm>
            <a:off x="203200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1</a:t>
            </a:r>
          </a:p>
        </p:txBody>
      </p:sp>
      <p:sp>
        <p:nvSpPr>
          <p:cNvPr id="6" name="Round Same-side Corner of Rectangle 5">
            <a:extLst>
              <a:ext uri="{FF2B5EF4-FFF2-40B4-BE49-F238E27FC236}">
                <a16:creationId xmlns:a16="http://schemas.microsoft.com/office/drawing/2014/main" id="{6D36DB3A-6C9B-E86F-6D00-ED4D19BB5724}"/>
              </a:ext>
            </a:extLst>
          </p:cNvPr>
          <p:cNvSpPr/>
          <p:nvPr/>
        </p:nvSpPr>
        <p:spPr>
          <a:xfrm>
            <a:off x="3190171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Lesson 2</a:t>
            </a:r>
          </a:p>
        </p:txBody>
      </p:sp>
      <p:sp>
        <p:nvSpPr>
          <p:cNvPr id="7" name="Round Same-side Corner of 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9395CB87-32B1-0B55-9D28-D56D28C6FA4F}"/>
              </a:ext>
            </a:extLst>
          </p:cNvPr>
          <p:cNvSpPr/>
          <p:nvPr/>
        </p:nvSpPr>
        <p:spPr>
          <a:xfrm>
            <a:off x="6177143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3</a:t>
            </a:r>
          </a:p>
        </p:txBody>
      </p:sp>
      <p:sp>
        <p:nvSpPr>
          <p:cNvPr id="8" name="Round Same-side Corner of Rectangle 7">
            <a:hlinkClick r:id="rId4" action="ppaction://hlinksldjump"/>
            <a:extLst>
              <a:ext uri="{FF2B5EF4-FFF2-40B4-BE49-F238E27FC236}">
                <a16:creationId xmlns:a16="http://schemas.microsoft.com/office/drawing/2014/main" id="{C5FCD6DE-7C58-2946-46F2-DCF62C632EA2}"/>
              </a:ext>
            </a:extLst>
          </p:cNvPr>
          <p:cNvSpPr/>
          <p:nvPr/>
        </p:nvSpPr>
        <p:spPr>
          <a:xfrm>
            <a:off x="9164114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4</a:t>
            </a:r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727DF540-6B9A-379A-3EBB-31421816339D}"/>
              </a:ext>
            </a:extLst>
          </p:cNvPr>
          <p:cNvSpPr/>
          <p:nvPr/>
        </p:nvSpPr>
        <p:spPr>
          <a:xfrm rot="10800000">
            <a:off x="203198" y="944343"/>
            <a:ext cx="11768668" cy="5722225"/>
          </a:xfrm>
          <a:prstGeom prst="round2SameRect">
            <a:avLst>
              <a:gd name="adj1" fmla="val 4134"/>
              <a:gd name="adj2" fmla="val 0"/>
            </a:avLst>
          </a:prstGeom>
          <a:gradFill>
            <a:gsLst>
              <a:gs pos="18000">
                <a:schemeClr val="accent4">
                  <a:lumMod val="20000"/>
                  <a:lumOff val="80000"/>
                </a:schemeClr>
              </a:gs>
              <a:gs pos="7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ABE5EE6-D2E4-FD6C-6799-3FAE5EBC423E}"/>
              </a:ext>
            </a:extLst>
          </p:cNvPr>
          <p:cNvSpPr/>
          <p:nvPr/>
        </p:nvSpPr>
        <p:spPr>
          <a:xfrm>
            <a:off x="3767972" y="780393"/>
            <a:ext cx="1592318" cy="551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025DF8-9E2E-2F1C-2089-83D6F67BE349}"/>
              </a:ext>
            </a:extLst>
          </p:cNvPr>
          <p:cNvSpPr/>
          <p:nvPr/>
        </p:nvSpPr>
        <p:spPr>
          <a:xfrm>
            <a:off x="346944" y="1036733"/>
            <a:ext cx="5500400" cy="2336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We learned about gradients and how to find the value of a gradient. 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The gradient is a number which tells you how steep the line is.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1AFCE3-10C2-F7CF-81B2-D56E7BA011B6}"/>
                  </a:ext>
                </a:extLst>
              </p:cNvPr>
              <p:cNvSpPr txBox="1"/>
              <p:nvPr/>
            </p:nvSpPr>
            <p:spPr>
              <a:xfrm>
                <a:off x="9430024" y="1286820"/>
                <a:ext cx="2446824" cy="10161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32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32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1AFCE3-10C2-F7CF-81B2-D56E7BA01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0024" y="1286820"/>
                <a:ext cx="2446824" cy="1016112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7D515EF-0CEE-4292-0A26-E1397C11D6FD}"/>
                  </a:ext>
                </a:extLst>
              </p:cNvPr>
              <p:cNvSpPr txBox="1"/>
              <p:nvPr/>
            </p:nvSpPr>
            <p:spPr>
              <a:xfrm>
                <a:off x="5522976" y="1238024"/>
                <a:ext cx="3769614" cy="1113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7D515EF-0CEE-4292-0A26-E1397C11D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2976" y="1238024"/>
                <a:ext cx="3769614" cy="1113703"/>
              </a:xfrm>
              <a:prstGeom prst="rect">
                <a:avLst/>
              </a:prstGeom>
              <a:blipFill>
                <a:blip r:embed="rId6"/>
                <a:stretch>
                  <a:fillRect t="-3371" b="-12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FB7136-E906-CBE2-97CF-AE5D30B5E61A}"/>
              </a:ext>
            </a:extLst>
          </p:cNvPr>
          <p:cNvCxnSpPr>
            <a:cxnSpLocks/>
          </p:cNvCxnSpPr>
          <p:nvPr/>
        </p:nvCxnSpPr>
        <p:spPr>
          <a:xfrm>
            <a:off x="7804003" y="2745139"/>
            <a:ext cx="0" cy="373326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55D0109-6C4A-A377-F850-306FC720E434}"/>
              </a:ext>
            </a:extLst>
          </p:cNvPr>
          <p:cNvCxnSpPr>
            <a:cxnSpLocks/>
          </p:cNvCxnSpPr>
          <p:nvPr/>
        </p:nvCxnSpPr>
        <p:spPr>
          <a:xfrm>
            <a:off x="7027987" y="5803995"/>
            <a:ext cx="398942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57F146A-A248-E9FD-E80E-2958700649BB}"/>
                  </a:ext>
                </a:extLst>
              </p:cNvPr>
              <p:cNvSpPr txBox="1"/>
              <p:nvPr/>
            </p:nvSpPr>
            <p:spPr>
              <a:xfrm>
                <a:off x="6682899" y="3024137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57F146A-A248-E9FD-E80E-2958700649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2899" y="3024137"/>
                <a:ext cx="1135247" cy="461665"/>
              </a:xfrm>
              <a:prstGeom prst="rect">
                <a:avLst/>
              </a:prstGeom>
              <a:blipFill>
                <a:blip r:embed="rId7"/>
                <a:stretch>
                  <a:fillRect l="-1111" r="-1111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Plus 81">
            <a:extLst>
              <a:ext uri="{FF2B5EF4-FFF2-40B4-BE49-F238E27FC236}">
                <a16:creationId xmlns:a16="http://schemas.microsoft.com/office/drawing/2014/main" id="{3A2EFC4C-76C7-CE84-CFF2-47654CFF63C8}"/>
              </a:ext>
            </a:extLst>
          </p:cNvPr>
          <p:cNvSpPr/>
          <p:nvPr/>
        </p:nvSpPr>
        <p:spPr>
          <a:xfrm rot="18949288">
            <a:off x="7102164" y="3402569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3" name="Plus 82">
            <a:extLst>
              <a:ext uri="{FF2B5EF4-FFF2-40B4-BE49-F238E27FC236}">
                <a16:creationId xmlns:a16="http://schemas.microsoft.com/office/drawing/2014/main" id="{0101649E-32E5-A50F-E0A6-259CFB49A5BA}"/>
              </a:ext>
            </a:extLst>
          </p:cNvPr>
          <p:cNvSpPr/>
          <p:nvPr/>
        </p:nvSpPr>
        <p:spPr>
          <a:xfrm rot="18949288">
            <a:off x="8621158" y="5121795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8720689-26A0-0B97-44CB-C7FC4F484030}"/>
                  </a:ext>
                </a:extLst>
              </p:cNvPr>
              <p:cNvSpPr txBox="1"/>
              <p:nvPr/>
            </p:nvSpPr>
            <p:spPr>
              <a:xfrm>
                <a:off x="8334770" y="4667926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8720689-26A0-0B97-44CB-C7FC4F484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4770" y="4667926"/>
                <a:ext cx="1075936" cy="461665"/>
              </a:xfrm>
              <a:prstGeom prst="rect">
                <a:avLst/>
              </a:prstGeom>
              <a:blipFill>
                <a:blip r:embed="rId8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5" name="Picture 84" descr="Cursor, mouse, click, hand, tap icon - Download on Iconfinder">
            <a:extLst>
              <a:ext uri="{FF2B5EF4-FFF2-40B4-BE49-F238E27FC236}">
                <a16:creationId xmlns:a16="http://schemas.microsoft.com/office/drawing/2014/main" id="{DF797126-CA04-A38D-B37C-292F6C45C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657" y="765735"/>
            <a:ext cx="402947" cy="4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652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F0112-74CE-A137-F903-65B16CC5A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-side Corner of Rectangle 1">
            <a:hlinkClick r:id="rId2" action="ppaction://hlinksldjump"/>
            <a:extLst>
              <a:ext uri="{FF2B5EF4-FFF2-40B4-BE49-F238E27FC236}">
                <a16:creationId xmlns:a16="http://schemas.microsoft.com/office/drawing/2014/main" id="{DB9B033D-3F80-2376-DC08-CF7094522187}"/>
              </a:ext>
            </a:extLst>
          </p:cNvPr>
          <p:cNvSpPr/>
          <p:nvPr/>
        </p:nvSpPr>
        <p:spPr>
          <a:xfrm>
            <a:off x="203200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1</a:t>
            </a:r>
          </a:p>
        </p:txBody>
      </p:sp>
      <p:sp>
        <p:nvSpPr>
          <p:cNvPr id="3" name="Round Same-side Corner of 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2DD9F793-7676-5475-DF6F-193377E2041C}"/>
              </a:ext>
            </a:extLst>
          </p:cNvPr>
          <p:cNvSpPr/>
          <p:nvPr/>
        </p:nvSpPr>
        <p:spPr>
          <a:xfrm>
            <a:off x="3190171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2</a:t>
            </a:r>
          </a:p>
        </p:txBody>
      </p:sp>
      <p:sp>
        <p:nvSpPr>
          <p:cNvPr id="4" name="Round Same-side Corner of 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715AB70C-F837-4ADB-A35D-5EC73D4D84ED}"/>
              </a:ext>
            </a:extLst>
          </p:cNvPr>
          <p:cNvSpPr/>
          <p:nvPr/>
        </p:nvSpPr>
        <p:spPr>
          <a:xfrm>
            <a:off x="6177143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Lesson 3</a:t>
            </a:r>
          </a:p>
        </p:txBody>
      </p:sp>
      <p:sp>
        <p:nvSpPr>
          <p:cNvPr id="9" name="Round Same-side Corner of 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D40614CE-55F5-0DA0-5D36-926CE6AEC067}"/>
              </a:ext>
            </a:extLst>
          </p:cNvPr>
          <p:cNvSpPr/>
          <p:nvPr/>
        </p:nvSpPr>
        <p:spPr>
          <a:xfrm>
            <a:off x="9164114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4</a:t>
            </a:r>
          </a:p>
        </p:txBody>
      </p:sp>
      <p:sp>
        <p:nvSpPr>
          <p:cNvPr id="11" name="Round Same-side Corner of Rectangle 10">
            <a:extLst>
              <a:ext uri="{FF2B5EF4-FFF2-40B4-BE49-F238E27FC236}">
                <a16:creationId xmlns:a16="http://schemas.microsoft.com/office/drawing/2014/main" id="{57606DFB-A866-5E96-FB5C-2CB0B33C6C30}"/>
              </a:ext>
            </a:extLst>
          </p:cNvPr>
          <p:cNvSpPr/>
          <p:nvPr/>
        </p:nvSpPr>
        <p:spPr>
          <a:xfrm rot="10800000">
            <a:off x="203198" y="944343"/>
            <a:ext cx="11768668" cy="5722225"/>
          </a:xfrm>
          <a:prstGeom prst="round2SameRect">
            <a:avLst>
              <a:gd name="adj1" fmla="val 4134"/>
              <a:gd name="adj2" fmla="val 0"/>
            </a:avLst>
          </a:prstGeom>
          <a:gradFill>
            <a:gsLst>
              <a:gs pos="18000">
                <a:schemeClr val="accent4">
                  <a:lumMod val="20000"/>
                  <a:lumOff val="80000"/>
                </a:schemeClr>
              </a:gs>
              <a:gs pos="7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E831136B-3157-9C0A-B482-DF504F977625}"/>
              </a:ext>
            </a:extLst>
          </p:cNvPr>
          <p:cNvSpPr/>
          <p:nvPr/>
        </p:nvSpPr>
        <p:spPr>
          <a:xfrm>
            <a:off x="6787901" y="780393"/>
            <a:ext cx="1592318" cy="551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26F0094E-F0EB-4BCF-36FB-7922FA12DF63}"/>
                  </a:ext>
                </a:extLst>
              </p:cNvPr>
              <p:cNvSpPr/>
              <p:nvPr/>
            </p:nvSpPr>
            <p:spPr>
              <a:xfrm>
                <a:off x="313666" y="515279"/>
                <a:ext cx="5830462" cy="23639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dirty="0">
                    <a:solidFill>
                      <a:schemeClr val="tx1"/>
                    </a:solidFill>
                  </a:rPr>
                  <a:t>We learned that straight-lines have the equation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26F0094E-F0EB-4BCF-36FB-7922FA12DF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66" y="515279"/>
                <a:ext cx="5830462" cy="2363954"/>
              </a:xfrm>
              <a:prstGeom prst="rect">
                <a:avLst/>
              </a:prstGeom>
              <a:blipFill>
                <a:blip r:embed="rId6"/>
                <a:stretch>
                  <a:fillRect l="-21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FA1965D8-1EFE-9364-6B57-F1FF8C3F18F5}"/>
                  </a:ext>
                </a:extLst>
              </p:cNvPr>
              <p:cNvSpPr txBox="1"/>
              <p:nvPr/>
            </p:nvSpPr>
            <p:spPr>
              <a:xfrm>
                <a:off x="5673955" y="3041602"/>
                <a:ext cx="63059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8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8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8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FA1965D8-1EFE-9364-6B57-F1FF8C3F18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955" y="3041602"/>
                <a:ext cx="6305955" cy="1446550"/>
              </a:xfrm>
              <a:prstGeom prst="rect">
                <a:avLst/>
              </a:prstGeom>
              <a:blipFill>
                <a:blip r:embed="rId7"/>
                <a:stretch>
                  <a:fillRect l="-201" b="-1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C30E1433-E612-4A02-1D3E-B54D0F1AF5FF}"/>
                  </a:ext>
                </a:extLst>
              </p:cNvPr>
              <p:cNvSpPr/>
              <p:nvPr/>
            </p:nvSpPr>
            <p:spPr>
              <a:xfrm>
                <a:off x="5916604" y="4860425"/>
                <a:ext cx="3684596" cy="1446550"/>
              </a:xfrm>
              <a:custGeom>
                <a:avLst/>
                <a:gdLst>
                  <a:gd name="connsiteX0" fmla="*/ 0 w 3684596"/>
                  <a:gd name="connsiteY0" fmla="*/ 0 h 1446550"/>
                  <a:gd name="connsiteX1" fmla="*/ 540407 w 3684596"/>
                  <a:gd name="connsiteY1" fmla="*/ 0 h 1446550"/>
                  <a:gd name="connsiteX2" fmla="*/ 1191353 w 3684596"/>
                  <a:gd name="connsiteY2" fmla="*/ 0 h 1446550"/>
                  <a:gd name="connsiteX3" fmla="*/ 1768606 w 3684596"/>
                  <a:gd name="connsiteY3" fmla="*/ 0 h 1446550"/>
                  <a:gd name="connsiteX4" fmla="*/ 2309013 w 3684596"/>
                  <a:gd name="connsiteY4" fmla="*/ 0 h 1446550"/>
                  <a:gd name="connsiteX5" fmla="*/ 2959959 w 3684596"/>
                  <a:gd name="connsiteY5" fmla="*/ 0 h 1446550"/>
                  <a:gd name="connsiteX6" fmla="*/ 3684596 w 3684596"/>
                  <a:gd name="connsiteY6" fmla="*/ 0 h 1446550"/>
                  <a:gd name="connsiteX7" fmla="*/ 3684596 w 3684596"/>
                  <a:gd name="connsiteY7" fmla="*/ 482183 h 1446550"/>
                  <a:gd name="connsiteX8" fmla="*/ 3684596 w 3684596"/>
                  <a:gd name="connsiteY8" fmla="*/ 935436 h 1446550"/>
                  <a:gd name="connsiteX9" fmla="*/ 3684596 w 3684596"/>
                  <a:gd name="connsiteY9" fmla="*/ 1446550 h 1446550"/>
                  <a:gd name="connsiteX10" fmla="*/ 3144189 w 3684596"/>
                  <a:gd name="connsiteY10" fmla="*/ 1446550 h 1446550"/>
                  <a:gd name="connsiteX11" fmla="*/ 2640627 w 3684596"/>
                  <a:gd name="connsiteY11" fmla="*/ 1446550 h 1446550"/>
                  <a:gd name="connsiteX12" fmla="*/ 1989682 w 3684596"/>
                  <a:gd name="connsiteY12" fmla="*/ 1446550 h 1446550"/>
                  <a:gd name="connsiteX13" fmla="*/ 1449274 w 3684596"/>
                  <a:gd name="connsiteY13" fmla="*/ 1446550 h 1446550"/>
                  <a:gd name="connsiteX14" fmla="*/ 798329 w 3684596"/>
                  <a:gd name="connsiteY14" fmla="*/ 1446550 h 1446550"/>
                  <a:gd name="connsiteX15" fmla="*/ 0 w 3684596"/>
                  <a:gd name="connsiteY15" fmla="*/ 1446550 h 1446550"/>
                  <a:gd name="connsiteX16" fmla="*/ 0 w 3684596"/>
                  <a:gd name="connsiteY16" fmla="*/ 978832 h 1446550"/>
                  <a:gd name="connsiteX17" fmla="*/ 0 w 3684596"/>
                  <a:gd name="connsiteY17" fmla="*/ 482183 h 1446550"/>
                  <a:gd name="connsiteX18" fmla="*/ 0 w 3684596"/>
                  <a:gd name="connsiteY18" fmla="*/ 0 h 144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84596" h="1446550" fill="none" extrusionOk="0">
                    <a:moveTo>
                      <a:pt x="0" y="0"/>
                    </a:moveTo>
                    <a:cubicBezTo>
                      <a:pt x="202547" y="11382"/>
                      <a:pt x="343373" y="-22770"/>
                      <a:pt x="540407" y="0"/>
                    </a:cubicBezTo>
                    <a:cubicBezTo>
                      <a:pt x="737441" y="22770"/>
                      <a:pt x="914414" y="486"/>
                      <a:pt x="1191353" y="0"/>
                    </a:cubicBezTo>
                    <a:cubicBezTo>
                      <a:pt x="1468292" y="-486"/>
                      <a:pt x="1645925" y="-304"/>
                      <a:pt x="1768606" y="0"/>
                    </a:cubicBezTo>
                    <a:cubicBezTo>
                      <a:pt x="1891287" y="304"/>
                      <a:pt x="2075022" y="9702"/>
                      <a:pt x="2309013" y="0"/>
                    </a:cubicBezTo>
                    <a:cubicBezTo>
                      <a:pt x="2543004" y="-9702"/>
                      <a:pt x="2734277" y="-21218"/>
                      <a:pt x="2959959" y="0"/>
                    </a:cubicBezTo>
                    <a:cubicBezTo>
                      <a:pt x="3185641" y="21218"/>
                      <a:pt x="3496704" y="28483"/>
                      <a:pt x="3684596" y="0"/>
                    </a:cubicBezTo>
                    <a:cubicBezTo>
                      <a:pt x="3696021" y="229936"/>
                      <a:pt x="3685490" y="367327"/>
                      <a:pt x="3684596" y="482183"/>
                    </a:cubicBezTo>
                    <a:cubicBezTo>
                      <a:pt x="3683702" y="597039"/>
                      <a:pt x="3704978" y="741836"/>
                      <a:pt x="3684596" y="935436"/>
                    </a:cubicBezTo>
                    <a:cubicBezTo>
                      <a:pt x="3664214" y="1129036"/>
                      <a:pt x="3708324" y="1269150"/>
                      <a:pt x="3684596" y="1446550"/>
                    </a:cubicBezTo>
                    <a:cubicBezTo>
                      <a:pt x="3487172" y="1440804"/>
                      <a:pt x="3377147" y="1466032"/>
                      <a:pt x="3144189" y="1446550"/>
                    </a:cubicBezTo>
                    <a:cubicBezTo>
                      <a:pt x="2911231" y="1427068"/>
                      <a:pt x="2846146" y="1427436"/>
                      <a:pt x="2640627" y="1446550"/>
                    </a:cubicBezTo>
                    <a:cubicBezTo>
                      <a:pt x="2435108" y="1465664"/>
                      <a:pt x="2253756" y="1420655"/>
                      <a:pt x="1989682" y="1446550"/>
                    </a:cubicBezTo>
                    <a:cubicBezTo>
                      <a:pt x="1725608" y="1472445"/>
                      <a:pt x="1620204" y="1468244"/>
                      <a:pt x="1449274" y="1446550"/>
                    </a:cubicBezTo>
                    <a:cubicBezTo>
                      <a:pt x="1278344" y="1424856"/>
                      <a:pt x="963474" y="1444993"/>
                      <a:pt x="798329" y="1446550"/>
                    </a:cubicBezTo>
                    <a:cubicBezTo>
                      <a:pt x="633185" y="1448107"/>
                      <a:pt x="262803" y="1480882"/>
                      <a:pt x="0" y="1446550"/>
                    </a:cubicBezTo>
                    <a:cubicBezTo>
                      <a:pt x="8404" y="1227208"/>
                      <a:pt x="22624" y="1137094"/>
                      <a:pt x="0" y="978832"/>
                    </a:cubicBezTo>
                    <a:cubicBezTo>
                      <a:pt x="-22624" y="820570"/>
                      <a:pt x="21466" y="606371"/>
                      <a:pt x="0" y="482183"/>
                    </a:cubicBezTo>
                    <a:cubicBezTo>
                      <a:pt x="-21466" y="357995"/>
                      <a:pt x="13126" y="182910"/>
                      <a:pt x="0" y="0"/>
                    </a:cubicBezTo>
                    <a:close/>
                  </a:path>
                  <a:path w="3684596" h="1446550" stroke="0" extrusionOk="0">
                    <a:moveTo>
                      <a:pt x="0" y="0"/>
                    </a:moveTo>
                    <a:cubicBezTo>
                      <a:pt x="124531" y="-24136"/>
                      <a:pt x="296508" y="-6490"/>
                      <a:pt x="577253" y="0"/>
                    </a:cubicBezTo>
                    <a:cubicBezTo>
                      <a:pt x="857998" y="6490"/>
                      <a:pt x="829892" y="-16431"/>
                      <a:pt x="1080815" y="0"/>
                    </a:cubicBezTo>
                    <a:cubicBezTo>
                      <a:pt x="1331738" y="16431"/>
                      <a:pt x="1522601" y="-10345"/>
                      <a:pt x="1768606" y="0"/>
                    </a:cubicBezTo>
                    <a:cubicBezTo>
                      <a:pt x="2014611" y="10345"/>
                      <a:pt x="2103733" y="-18230"/>
                      <a:pt x="2345859" y="0"/>
                    </a:cubicBezTo>
                    <a:cubicBezTo>
                      <a:pt x="2587985" y="18230"/>
                      <a:pt x="2786058" y="15016"/>
                      <a:pt x="2923113" y="0"/>
                    </a:cubicBezTo>
                    <a:cubicBezTo>
                      <a:pt x="3060168" y="-15016"/>
                      <a:pt x="3505960" y="-4277"/>
                      <a:pt x="3684596" y="0"/>
                    </a:cubicBezTo>
                    <a:cubicBezTo>
                      <a:pt x="3698980" y="174487"/>
                      <a:pt x="3697746" y="229623"/>
                      <a:pt x="3684596" y="453252"/>
                    </a:cubicBezTo>
                    <a:cubicBezTo>
                      <a:pt x="3671446" y="676881"/>
                      <a:pt x="3705767" y="834345"/>
                      <a:pt x="3684596" y="935436"/>
                    </a:cubicBezTo>
                    <a:cubicBezTo>
                      <a:pt x="3663425" y="1036527"/>
                      <a:pt x="3698242" y="1301904"/>
                      <a:pt x="3684596" y="1446550"/>
                    </a:cubicBezTo>
                    <a:cubicBezTo>
                      <a:pt x="3466178" y="1444076"/>
                      <a:pt x="3398091" y="1462342"/>
                      <a:pt x="3144189" y="1446550"/>
                    </a:cubicBezTo>
                    <a:cubicBezTo>
                      <a:pt x="2890287" y="1430758"/>
                      <a:pt x="2718814" y="1455611"/>
                      <a:pt x="2530089" y="1446550"/>
                    </a:cubicBezTo>
                    <a:cubicBezTo>
                      <a:pt x="2341364" y="1437489"/>
                      <a:pt x="2130125" y="1420468"/>
                      <a:pt x="1952836" y="1446550"/>
                    </a:cubicBezTo>
                    <a:cubicBezTo>
                      <a:pt x="1775547" y="1472632"/>
                      <a:pt x="1501161" y="1454932"/>
                      <a:pt x="1265045" y="1446550"/>
                    </a:cubicBezTo>
                    <a:cubicBezTo>
                      <a:pt x="1028929" y="1438168"/>
                      <a:pt x="745861" y="1436695"/>
                      <a:pt x="577253" y="1446550"/>
                    </a:cubicBezTo>
                    <a:cubicBezTo>
                      <a:pt x="408645" y="1456405"/>
                      <a:pt x="125326" y="1457269"/>
                      <a:pt x="0" y="1446550"/>
                    </a:cubicBezTo>
                    <a:cubicBezTo>
                      <a:pt x="4638" y="1276864"/>
                      <a:pt x="10893" y="1113593"/>
                      <a:pt x="0" y="964367"/>
                    </a:cubicBezTo>
                    <a:cubicBezTo>
                      <a:pt x="-10893" y="815141"/>
                      <a:pt x="4083" y="662524"/>
                      <a:pt x="0" y="496649"/>
                    </a:cubicBezTo>
                    <a:cubicBezTo>
                      <a:pt x="-4083" y="330774"/>
                      <a:pt x="11480" y="18860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Gradient</a:t>
                </a:r>
              </a:p>
              <a:p>
                <a:r>
                  <a:rPr lang="en-US" sz="2800" dirty="0">
                    <a:solidFill>
                      <a:srgbClr val="FF0000"/>
                    </a:solidFill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tells you the gradient. </a:t>
                </a:r>
              </a:p>
            </p:txBody>
          </p:sp>
        </mc:Choice>
        <mc:Fallback xmlns=""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C30E1433-E612-4A02-1D3E-B54D0F1AF5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6604" y="4860425"/>
                <a:ext cx="3684596" cy="14465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3684596"/>
                          <a:gd name="connsiteY0" fmla="*/ 0 h 1446550"/>
                          <a:gd name="connsiteX1" fmla="*/ 540407 w 3684596"/>
                          <a:gd name="connsiteY1" fmla="*/ 0 h 1446550"/>
                          <a:gd name="connsiteX2" fmla="*/ 1191353 w 3684596"/>
                          <a:gd name="connsiteY2" fmla="*/ 0 h 1446550"/>
                          <a:gd name="connsiteX3" fmla="*/ 1768606 w 3684596"/>
                          <a:gd name="connsiteY3" fmla="*/ 0 h 1446550"/>
                          <a:gd name="connsiteX4" fmla="*/ 2309013 w 3684596"/>
                          <a:gd name="connsiteY4" fmla="*/ 0 h 1446550"/>
                          <a:gd name="connsiteX5" fmla="*/ 2959959 w 3684596"/>
                          <a:gd name="connsiteY5" fmla="*/ 0 h 1446550"/>
                          <a:gd name="connsiteX6" fmla="*/ 3684596 w 3684596"/>
                          <a:gd name="connsiteY6" fmla="*/ 0 h 1446550"/>
                          <a:gd name="connsiteX7" fmla="*/ 3684596 w 3684596"/>
                          <a:gd name="connsiteY7" fmla="*/ 482183 h 1446550"/>
                          <a:gd name="connsiteX8" fmla="*/ 3684596 w 3684596"/>
                          <a:gd name="connsiteY8" fmla="*/ 935436 h 1446550"/>
                          <a:gd name="connsiteX9" fmla="*/ 3684596 w 3684596"/>
                          <a:gd name="connsiteY9" fmla="*/ 1446550 h 1446550"/>
                          <a:gd name="connsiteX10" fmla="*/ 3144189 w 3684596"/>
                          <a:gd name="connsiteY10" fmla="*/ 1446550 h 1446550"/>
                          <a:gd name="connsiteX11" fmla="*/ 2640627 w 3684596"/>
                          <a:gd name="connsiteY11" fmla="*/ 1446550 h 1446550"/>
                          <a:gd name="connsiteX12" fmla="*/ 1989682 w 3684596"/>
                          <a:gd name="connsiteY12" fmla="*/ 1446550 h 1446550"/>
                          <a:gd name="connsiteX13" fmla="*/ 1449274 w 3684596"/>
                          <a:gd name="connsiteY13" fmla="*/ 1446550 h 1446550"/>
                          <a:gd name="connsiteX14" fmla="*/ 798329 w 3684596"/>
                          <a:gd name="connsiteY14" fmla="*/ 1446550 h 1446550"/>
                          <a:gd name="connsiteX15" fmla="*/ 0 w 3684596"/>
                          <a:gd name="connsiteY15" fmla="*/ 1446550 h 1446550"/>
                          <a:gd name="connsiteX16" fmla="*/ 0 w 3684596"/>
                          <a:gd name="connsiteY16" fmla="*/ 978832 h 1446550"/>
                          <a:gd name="connsiteX17" fmla="*/ 0 w 3684596"/>
                          <a:gd name="connsiteY17" fmla="*/ 482183 h 1446550"/>
                          <a:gd name="connsiteX18" fmla="*/ 0 w 3684596"/>
                          <a:gd name="connsiteY18" fmla="*/ 0 h 14465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3684596" h="1446550" fill="none" extrusionOk="0">
                            <a:moveTo>
                              <a:pt x="0" y="0"/>
                            </a:moveTo>
                            <a:cubicBezTo>
                              <a:pt x="202547" y="11382"/>
                              <a:pt x="343373" y="-22770"/>
                              <a:pt x="540407" y="0"/>
                            </a:cubicBezTo>
                            <a:cubicBezTo>
                              <a:pt x="737441" y="22770"/>
                              <a:pt x="914414" y="486"/>
                              <a:pt x="1191353" y="0"/>
                            </a:cubicBezTo>
                            <a:cubicBezTo>
                              <a:pt x="1468292" y="-486"/>
                              <a:pt x="1645925" y="-304"/>
                              <a:pt x="1768606" y="0"/>
                            </a:cubicBezTo>
                            <a:cubicBezTo>
                              <a:pt x="1891287" y="304"/>
                              <a:pt x="2075022" y="9702"/>
                              <a:pt x="2309013" y="0"/>
                            </a:cubicBezTo>
                            <a:cubicBezTo>
                              <a:pt x="2543004" y="-9702"/>
                              <a:pt x="2734277" y="-21218"/>
                              <a:pt x="2959959" y="0"/>
                            </a:cubicBezTo>
                            <a:cubicBezTo>
                              <a:pt x="3185641" y="21218"/>
                              <a:pt x="3496704" y="28483"/>
                              <a:pt x="3684596" y="0"/>
                            </a:cubicBezTo>
                            <a:cubicBezTo>
                              <a:pt x="3696021" y="229936"/>
                              <a:pt x="3685490" y="367327"/>
                              <a:pt x="3684596" y="482183"/>
                            </a:cubicBezTo>
                            <a:cubicBezTo>
                              <a:pt x="3683702" y="597039"/>
                              <a:pt x="3704978" y="741836"/>
                              <a:pt x="3684596" y="935436"/>
                            </a:cubicBezTo>
                            <a:cubicBezTo>
                              <a:pt x="3664214" y="1129036"/>
                              <a:pt x="3708324" y="1269150"/>
                              <a:pt x="3684596" y="1446550"/>
                            </a:cubicBezTo>
                            <a:cubicBezTo>
                              <a:pt x="3487172" y="1440804"/>
                              <a:pt x="3377147" y="1466032"/>
                              <a:pt x="3144189" y="1446550"/>
                            </a:cubicBezTo>
                            <a:cubicBezTo>
                              <a:pt x="2911231" y="1427068"/>
                              <a:pt x="2846146" y="1427436"/>
                              <a:pt x="2640627" y="1446550"/>
                            </a:cubicBezTo>
                            <a:cubicBezTo>
                              <a:pt x="2435108" y="1465664"/>
                              <a:pt x="2253756" y="1420655"/>
                              <a:pt x="1989682" y="1446550"/>
                            </a:cubicBezTo>
                            <a:cubicBezTo>
                              <a:pt x="1725608" y="1472445"/>
                              <a:pt x="1620204" y="1468244"/>
                              <a:pt x="1449274" y="1446550"/>
                            </a:cubicBezTo>
                            <a:cubicBezTo>
                              <a:pt x="1278344" y="1424856"/>
                              <a:pt x="963474" y="1444993"/>
                              <a:pt x="798329" y="1446550"/>
                            </a:cubicBezTo>
                            <a:cubicBezTo>
                              <a:pt x="633185" y="1448107"/>
                              <a:pt x="262803" y="1480882"/>
                              <a:pt x="0" y="1446550"/>
                            </a:cubicBezTo>
                            <a:cubicBezTo>
                              <a:pt x="8404" y="1227208"/>
                              <a:pt x="22624" y="1137094"/>
                              <a:pt x="0" y="978832"/>
                            </a:cubicBezTo>
                            <a:cubicBezTo>
                              <a:pt x="-22624" y="820570"/>
                              <a:pt x="21466" y="606371"/>
                              <a:pt x="0" y="482183"/>
                            </a:cubicBezTo>
                            <a:cubicBezTo>
                              <a:pt x="-21466" y="357995"/>
                              <a:pt x="13126" y="182910"/>
                              <a:pt x="0" y="0"/>
                            </a:cubicBezTo>
                            <a:close/>
                          </a:path>
                          <a:path w="3684596" h="1446550" stroke="0" extrusionOk="0">
                            <a:moveTo>
                              <a:pt x="0" y="0"/>
                            </a:moveTo>
                            <a:cubicBezTo>
                              <a:pt x="124531" y="-24136"/>
                              <a:pt x="296508" y="-6490"/>
                              <a:pt x="577253" y="0"/>
                            </a:cubicBezTo>
                            <a:cubicBezTo>
                              <a:pt x="857998" y="6490"/>
                              <a:pt x="829892" y="-16431"/>
                              <a:pt x="1080815" y="0"/>
                            </a:cubicBezTo>
                            <a:cubicBezTo>
                              <a:pt x="1331738" y="16431"/>
                              <a:pt x="1522601" y="-10345"/>
                              <a:pt x="1768606" y="0"/>
                            </a:cubicBezTo>
                            <a:cubicBezTo>
                              <a:pt x="2014611" y="10345"/>
                              <a:pt x="2103733" y="-18230"/>
                              <a:pt x="2345859" y="0"/>
                            </a:cubicBezTo>
                            <a:cubicBezTo>
                              <a:pt x="2587985" y="18230"/>
                              <a:pt x="2786058" y="15016"/>
                              <a:pt x="2923113" y="0"/>
                            </a:cubicBezTo>
                            <a:cubicBezTo>
                              <a:pt x="3060168" y="-15016"/>
                              <a:pt x="3505960" y="-4277"/>
                              <a:pt x="3684596" y="0"/>
                            </a:cubicBezTo>
                            <a:cubicBezTo>
                              <a:pt x="3698980" y="174487"/>
                              <a:pt x="3697746" y="229623"/>
                              <a:pt x="3684596" y="453252"/>
                            </a:cubicBezTo>
                            <a:cubicBezTo>
                              <a:pt x="3671446" y="676881"/>
                              <a:pt x="3705767" y="834345"/>
                              <a:pt x="3684596" y="935436"/>
                            </a:cubicBezTo>
                            <a:cubicBezTo>
                              <a:pt x="3663425" y="1036527"/>
                              <a:pt x="3698242" y="1301904"/>
                              <a:pt x="3684596" y="1446550"/>
                            </a:cubicBezTo>
                            <a:cubicBezTo>
                              <a:pt x="3466178" y="1444076"/>
                              <a:pt x="3398091" y="1462342"/>
                              <a:pt x="3144189" y="1446550"/>
                            </a:cubicBezTo>
                            <a:cubicBezTo>
                              <a:pt x="2890287" y="1430758"/>
                              <a:pt x="2718814" y="1455611"/>
                              <a:pt x="2530089" y="1446550"/>
                            </a:cubicBezTo>
                            <a:cubicBezTo>
                              <a:pt x="2341364" y="1437489"/>
                              <a:pt x="2130125" y="1420468"/>
                              <a:pt x="1952836" y="1446550"/>
                            </a:cubicBezTo>
                            <a:cubicBezTo>
                              <a:pt x="1775547" y="1472632"/>
                              <a:pt x="1501161" y="1454932"/>
                              <a:pt x="1265045" y="1446550"/>
                            </a:cubicBezTo>
                            <a:cubicBezTo>
                              <a:pt x="1028929" y="1438168"/>
                              <a:pt x="745861" y="1436695"/>
                              <a:pt x="577253" y="1446550"/>
                            </a:cubicBezTo>
                            <a:cubicBezTo>
                              <a:pt x="408645" y="1456405"/>
                              <a:pt x="125326" y="1457269"/>
                              <a:pt x="0" y="1446550"/>
                            </a:cubicBezTo>
                            <a:cubicBezTo>
                              <a:pt x="4638" y="1276864"/>
                              <a:pt x="10893" y="1113593"/>
                              <a:pt x="0" y="964367"/>
                            </a:cubicBezTo>
                            <a:cubicBezTo>
                              <a:pt x="-10893" y="815141"/>
                              <a:pt x="4083" y="662524"/>
                              <a:pt x="0" y="496649"/>
                            </a:cubicBezTo>
                            <a:cubicBezTo>
                              <a:pt x="-4083" y="330774"/>
                              <a:pt x="11480" y="18860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3" name="Curved Connector 152">
            <a:extLst>
              <a:ext uri="{FF2B5EF4-FFF2-40B4-BE49-F238E27FC236}">
                <a16:creationId xmlns:a16="http://schemas.microsoft.com/office/drawing/2014/main" id="{9B0EDD82-D5C9-0424-7DFF-3180ECC3006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097051" y="4416540"/>
            <a:ext cx="478164" cy="429629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25579490-7D32-DBF0-67ED-9F382ACA2A56}"/>
                  </a:ext>
                </a:extLst>
              </p:cNvPr>
              <p:cNvSpPr/>
              <p:nvPr/>
            </p:nvSpPr>
            <p:spPr>
              <a:xfrm>
                <a:off x="7223760" y="1253419"/>
                <a:ext cx="3792760" cy="1519760"/>
              </a:xfrm>
              <a:custGeom>
                <a:avLst/>
                <a:gdLst>
                  <a:gd name="connsiteX0" fmla="*/ 0 w 3792760"/>
                  <a:gd name="connsiteY0" fmla="*/ 0 h 1519760"/>
                  <a:gd name="connsiteX1" fmla="*/ 556271 w 3792760"/>
                  <a:gd name="connsiteY1" fmla="*/ 0 h 1519760"/>
                  <a:gd name="connsiteX2" fmla="*/ 1226326 w 3792760"/>
                  <a:gd name="connsiteY2" fmla="*/ 0 h 1519760"/>
                  <a:gd name="connsiteX3" fmla="*/ 1820525 w 3792760"/>
                  <a:gd name="connsiteY3" fmla="*/ 0 h 1519760"/>
                  <a:gd name="connsiteX4" fmla="*/ 2376796 w 3792760"/>
                  <a:gd name="connsiteY4" fmla="*/ 0 h 1519760"/>
                  <a:gd name="connsiteX5" fmla="*/ 3046851 w 3792760"/>
                  <a:gd name="connsiteY5" fmla="*/ 0 h 1519760"/>
                  <a:gd name="connsiteX6" fmla="*/ 3792760 w 3792760"/>
                  <a:gd name="connsiteY6" fmla="*/ 0 h 1519760"/>
                  <a:gd name="connsiteX7" fmla="*/ 3792760 w 3792760"/>
                  <a:gd name="connsiteY7" fmla="*/ 506587 h 1519760"/>
                  <a:gd name="connsiteX8" fmla="*/ 3792760 w 3792760"/>
                  <a:gd name="connsiteY8" fmla="*/ 982778 h 1519760"/>
                  <a:gd name="connsiteX9" fmla="*/ 3792760 w 3792760"/>
                  <a:gd name="connsiteY9" fmla="*/ 1519760 h 1519760"/>
                  <a:gd name="connsiteX10" fmla="*/ 3236489 w 3792760"/>
                  <a:gd name="connsiteY10" fmla="*/ 1519760 h 1519760"/>
                  <a:gd name="connsiteX11" fmla="*/ 2718145 w 3792760"/>
                  <a:gd name="connsiteY11" fmla="*/ 1519760 h 1519760"/>
                  <a:gd name="connsiteX12" fmla="*/ 2048090 w 3792760"/>
                  <a:gd name="connsiteY12" fmla="*/ 1519760 h 1519760"/>
                  <a:gd name="connsiteX13" fmla="*/ 1491819 w 3792760"/>
                  <a:gd name="connsiteY13" fmla="*/ 1519760 h 1519760"/>
                  <a:gd name="connsiteX14" fmla="*/ 821765 w 3792760"/>
                  <a:gd name="connsiteY14" fmla="*/ 1519760 h 1519760"/>
                  <a:gd name="connsiteX15" fmla="*/ 0 w 3792760"/>
                  <a:gd name="connsiteY15" fmla="*/ 1519760 h 1519760"/>
                  <a:gd name="connsiteX16" fmla="*/ 0 w 3792760"/>
                  <a:gd name="connsiteY16" fmla="*/ 1028371 h 1519760"/>
                  <a:gd name="connsiteX17" fmla="*/ 0 w 3792760"/>
                  <a:gd name="connsiteY17" fmla="*/ 506587 h 1519760"/>
                  <a:gd name="connsiteX18" fmla="*/ 0 w 3792760"/>
                  <a:gd name="connsiteY18" fmla="*/ 0 h 1519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792760" h="1519760" fill="none" extrusionOk="0">
                    <a:moveTo>
                      <a:pt x="0" y="0"/>
                    </a:moveTo>
                    <a:cubicBezTo>
                      <a:pt x="123879" y="7805"/>
                      <a:pt x="390559" y="-3110"/>
                      <a:pt x="556271" y="0"/>
                    </a:cubicBezTo>
                    <a:cubicBezTo>
                      <a:pt x="721983" y="3110"/>
                      <a:pt x="905299" y="-20049"/>
                      <a:pt x="1226326" y="0"/>
                    </a:cubicBezTo>
                    <a:cubicBezTo>
                      <a:pt x="1547353" y="20049"/>
                      <a:pt x="1645565" y="9072"/>
                      <a:pt x="1820525" y="0"/>
                    </a:cubicBezTo>
                    <a:cubicBezTo>
                      <a:pt x="1995485" y="-9072"/>
                      <a:pt x="2222138" y="25488"/>
                      <a:pt x="2376796" y="0"/>
                    </a:cubicBezTo>
                    <a:cubicBezTo>
                      <a:pt x="2531454" y="-25488"/>
                      <a:pt x="2875535" y="7035"/>
                      <a:pt x="3046851" y="0"/>
                    </a:cubicBezTo>
                    <a:cubicBezTo>
                      <a:pt x="3218167" y="-7035"/>
                      <a:pt x="3582163" y="2918"/>
                      <a:pt x="3792760" y="0"/>
                    </a:cubicBezTo>
                    <a:cubicBezTo>
                      <a:pt x="3795279" y="106343"/>
                      <a:pt x="3770182" y="370122"/>
                      <a:pt x="3792760" y="506587"/>
                    </a:cubicBezTo>
                    <a:cubicBezTo>
                      <a:pt x="3815338" y="643052"/>
                      <a:pt x="3803733" y="788231"/>
                      <a:pt x="3792760" y="982778"/>
                    </a:cubicBezTo>
                    <a:cubicBezTo>
                      <a:pt x="3781787" y="1177325"/>
                      <a:pt x="3771982" y="1380599"/>
                      <a:pt x="3792760" y="1519760"/>
                    </a:cubicBezTo>
                    <a:cubicBezTo>
                      <a:pt x="3621163" y="1542813"/>
                      <a:pt x="3482475" y="1494818"/>
                      <a:pt x="3236489" y="1519760"/>
                    </a:cubicBezTo>
                    <a:cubicBezTo>
                      <a:pt x="2990503" y="1544702"/>
                      <a:pt x="2949159" y="1537201"/>
                      <a:pt x="2718145" y="1519760"/>
                    </a:cubicBezTo>
                    <a:cubicBezTo>
                      <a:pt x="2487131" y="1502319"/>
                      <a:pt x="2327480" y="1546198"/>
                      <a:pt x="2048090" y="1519760"/>
                    </a:cubicBezTo>
                    <a:cubicBezTo>
                      <a:pt x="1768701" y="1493322"/>
                      <a:pt x="1631237" y="1542830"/>
                      <a:pt x="1491819" y="1519760"/>
                    </a:cubicBezTo>
                    <a:cubicBezTo>
                      <a:pt x="1352401" y="1496690"/>
                      <a:pt x="1061146" y="1503803"/>
                      <a:pt x="821765" y="1519760"/>
                    </a:cubicBezTo>
                    <a:cubicBezTo>
                      <a:pt x="582384" y="1535717"/>
                      <a:pt x="278657" y="1490641"/>
                      <a:pt x="0" y="1519760"/>
                    </a:cubicBezTo>
                    <a:cubicBezTo>
                      <a:pt x="6869" y="1318202"/>
                      <a:pt x="-7874" y="1203224"/>
                      <a:pt x="0" y="1028371"/>
                    </a:cubicBezTo>
                    <a:cubicBezTo>
                      <a:pt x="7874" y="853518"/>
                      <a:pt x="25939" y="707988"/>
                      <a:pt x="0" y="506587"/>
                    </a:cubicBezTo>
                    <a:cubicBezTo>
                      <a:pt x="-25939" y="305186"/>
                      <a:pt x="-20947" y="251644"/>
                      <a:pt x="0" y="0"/>
                    </a:cubicBezTo>
                    <a:close/>
                  </a:path>
                  <a:path w="3792760" h="1519760" stroke="0" extrusionOk="0">
                    <a:moveTo>
                      <a:pt x="0" y="0"/>
                    </a:moveTo>
                    <a:cubicBezTo>
                      <a:pt x="220845" y="-2994"/>
                      <a:pt x="392477" y="19265"/>
                      <a:pt x="594199" y="0"/>
                    </a:cubicBezTo>
                    <a:cubicBezTo>
                      <a:pt x="795921" y="-19265"/>
                      <a:pt x="973965" y="-4670"/>
                      <a:pt x="1112543" y="0"/>
                    </a:cubicBezTo>
                    <a:cubicBezTo>
                      <a:pt x="1251121" y="4670"/>
                      <a:pt x="1659240" y="9736"/>
                      <a:pt x="1820525" y="0"/>
                    </a:cubicBezTo>
                    <a:cubicBezTo>
                      <a:pt x="1981810" y="-9736"/>
                      <a:pt x="2267208" y="23941"/>
                      <a:pt x="2414724" y="0"/>
                    </a:cubicBezTo>
                    <a:cubicBezTo>
                      <a:pt x="2562240" y="-23941"/>
                      <a:pt x="2833793" y="323"/>
                      <a:pt x="3008923" y="0"/>
                    </a:cubicBezTo>
                    <a:cubicBezTo>
                      <a:pt x="3184053" y="-323"/>
                      <a:pt x="3534514" y="-36812"/>
                      <a:pt x="3792760" y="0"/>
                    </a:cubicBezTo>
                    <a:cubicBezTo>
                      <a:pt x="3771241" y="181870"/>
                      <a:pt x="3777452" y="322564"/>
                      <a:pt x="3792760" y="476191"/>
                    </a:cubicBezTo>
                    <a:cubicBezTo>
                      <a:pt x="3808068" y="629818"/>
                      <a:pt x="3777666" y="753379"/>
                      <a:pt x="3792760" y="982778"/>
                    </a:cubicBezTo>
                    <a:cubicBezTo>
                      <a:pt x="3807854" y="1212177"/>
                      <a:pt x="3783285" y="1329943"/>
                      <a:pt x="3792760" y="1519760"/>
                    </a:cubicBezTo>
                    <a:cubicBezTo>
                      <a:pt x="3517487" y="1538605"/>
                      <a:pt x="3374080" y="1513320"/>
                      <a:pt x="3236489" y="1519760"/>
                    </a:cubicBezTo>
                    <a:cubicBezTo>
                      <a:pt x="3098898" y="1526200"/>
                      <a:pt x="2846877" y="1538300"/>
                      <a:pt x="2604362" y="1519760"/>
                    </a:cubicBezTo>
                    <a:cubicBezTo>
                      <a:pt x="2361847" y="1501220"/>
                      <a:pt x="2207484" y="1515602"/>
                      <a:pt x="2010163" y="1519760"/>
                    </a:cubicBezTo>
                    <a:cubicBezTo>
                      <a:pt x="1812842" y="1523918"/>
                      <a:pt x="1548153" y="1544417"/>
                      <a:pt x="1302181" y="1519760"/>
                    </a:cubicBezTo>
                    <a:cubicBezTo>
                      <a:pt x="1056209" y="1495103"/>
                      <a:pt x="813873" y="1537498"/>
                      <a:pt x="594199" y="1519760"/>
                    </a:cubicBezTo>
                    <a:cubicBezTo>
                      <a:pt x="374525" y="1502022"/>
                      <a:pt x="217195" y="1502986"/>
                      <a:pt x="0" y="1519760"/>
                    </a:cubicBezTo>
                    <a:cubicBezTo>
                      <a:pt x="-16652" y="1316026"/>
                      <a:pt x="-22466" y="1197772"/>
                      <a:pt x="0" y="1013173"/>
                    </a:cubicBezTo>
                    <a:cubicBezTo>
                      <a:pt x="22466" y="828574"/>
                      <a:pt x="-13766" y="654032"/>
                      <a:pt x="0" y="521784"/>
                    </a:cubicBezTo>
                    <a:cubicBezTo>
                      <a:pt x="13766" y="389536"/>
                      <a:pt x="-19285" y="194808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00B05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b="1" dirty="0">
                    <a:solidFill>
                      <a:srgbClr val="00B050"/>
                    </a:solidFill>
                  </a:rPr>
                  <a:t>y-intercept</a:t>
                </a:r>
              </a:p>
              <a:p>
                <a:r>
                  <a:rPr lang="en-US" sz="2800" dirty="0">
                    <a:solidFill>
                      <a:srgbClr val="00B050"/>
                    </a:solidFill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 tells you the y-intercept. </a:t>
                </a:r>
              </a:p>
            </p:txBody>
          </p:sp>
        </mc:Choice>
        <mc:Fallback xmlns="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25579490-7D32-DBF0-67ED-9F382ACA2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760" y="1253419"/>
                <a:ext cx="3792760" cy="15197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B05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3792760"/>
                          <a:gd name="connsiteY0" fmla="*/ 0 h 1519760"/>
                          <a:gd name="connsiteX1" fmla="*/ 556271 w 3792760"/>
                          <a:gd name="connsiteY1" fmla="*/ 0 h 1519760"/>
                          <a:gd name="connsiteX2" fmla="*/ 1226326 w 3792760"/>
                          <a:gd name="connsiteY2" fmla="*/ 0 h 1519760"/>
                          <a:gd name="connsiteX3" fmla="*/ 1820525 w 3792760"/>
                          <a:gd name="connsiteY3" fmla="*/ 0 h 1519760"/>
                          <a:gd name="connsiteX4" fmla="*/ 2376796 w 3792760"/>
                          <a:gd name="connsiteY4" fmla="*/ 0 h 1519760"/>
                          <a:gd name="connsiteX5" fmla="*/ 3046851 w 3792760"/>
                          <a:gd name="connsiteY5" fmla="*/ 0 h 1519760"/>
                          <a:gd name="connsiteX6" fmla="*/ 3792760 w 3792760"/>
                          <a:gd name="connsiteY6" fmla="*/ 0 h 1519760"/>
                          <a:gd name="connsiteX7" fmla="*/ 3792760 w 3792760"/>
                          <a:gd name="connsiteY7" fmla="*/ 506587 h 1519760"/>
                          <a:gd name="connsiteX8" fmla="*/ 3792760 w 3792760"/>
                          <a:gd name="connsiteY8" fmla="*/ 982778 h 1519760"/>
                          <a:gd name="connsiteX9" fmla="*/ 3792760 w 3792760"/>
                          <a:gd name="connsiteY9" fmla="*/ 1519760 h 1519760"/>
                          <a:gd name="connsiteX10" fmla="*/ 3236489 w 3792760"/>
                          <a:gd name="connsiteY10" fmla="*/ 1519760 h 1519760"/>
                          <a:gd name="connsiteX11" fmla="*/ 2718145 w 3792760"/>
                          <a:gd name="connsiteY11" fmla="*/ 1519760 h 1519760"/>
                          <a:gd name="connsiteX12" fmla="*/ 2048090 w 3792760"/>
                          <a:gd name="connsiteY12" fmla="*/ 1519760 h 1519760"/>
                          <a:gd name="connsiteX13" fmla="*/ 1491819 w 3792760"/>
                          <a:gd name="connsiteY13" fmla="*/ 1519760 h 1519760"/>
                          <a:gd name="connsiteX14" fmla="*/ 821765 w 3792760"/>
                          <a:gd name="connsiteY14" fmla="*/ 1519760 h 1519760"/>
                          <a:gd name="connsiteX15" fmla="*/ 0 w 3792760"/>
                          <a:gd name="connsiteY15" fmla="*/ 1519760 h 1519760"/>
                          <a:gd name="connsiteX16" fmla="*/ 0 w 3792760"/>
                          <a:gd name="connsiteY16" fmla="*/ 1028371 h 1519760"/>
                          <a:gd name="connsiteX17" fmla="*/ 0 w 3792760"/>
                          <a:gd name="connsiteY17" fmla="*/ 506587 h 1519760"/>
                          <a:gd name="connsiteX18" fmla="*/ 0 w 3792760"/>
                          <a:gd name="connsiteY18" fmla="*/ 0 h 15197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3792760" h="1519760" fill="none" extrusionOk="0">
                            <a:moveTo>
                              <a:pt x="0" y="0"/>
                            </a:moveTo>
                            <a:cubicBezTo>
                              <a:pt x="123879" y="7805"/>
                              <a:pt x="390559" y="-3110"/>
                              <a:pt x="556271" y="0"/>
                            </a:cubicBezTo>
                            <a:cubicBezTo>
                              <a:pt x="721983" y="3110"/>
                              <a:pt x="905299" y="-20049"/>
                              <a:pt x="1226326" y="0"/>
                            </a:cubicBezTo>
                            <a:cubicBezTo>
                              <a:pt x="1547353" y="20049"/>
                              <a:pt x="1645565" y="9072"/>
                              <a:pt x="1820525" y="0"/>
                            </a:cubicBezTo>
                            <a:cubicBezTo>
                              <a:pt x="1995485" y="-9072"/>
                              <a:pt x="2222138" y="25488"/>
                              <a:pt x="2376796" y="0"/>
                            </a:cubicBezTo>
                            <a:cubicBezTo>
                              <a:pt x="2531454" y="-25488"/>
                              <a:pt x="2875535" y="7035"/>
                              <a:pt x="3046851" y="0"/>
                            </a:cubicBezTo>
                            <a:cubicBezTo>
                              <a:pt x="3218167" y="-7035"/>
                              <a:pt x="3582163" y="2918"/>
                              <a:pt x="3792760" y="0"/>
                            </a:cubicBezTo>
                            <a:cubicBezTo>
                              <a:pt x="3795279" y="106343"/>
                              <a:pt x="3770182" y="370122"/>
                              <a:pt x="3792760" y="506587"/>
                            </a:cubicBezTo>
                            <a:cubicBezTo>
                              <a:pt x="3815338" y="643052"/>
                              <a:pt x="3803733" y="788231"/>
                              <a:pt x="3792760" y="982778"/>
                            </a:cubicBezTo>
                            <a:cubicBezTo>
                              <a:pt x="3781787" y="1177325"/>
                              <a:pt x="3771982" y="1380599"/>
                              <a:pt x="3792760" y="1519760"/>
                            </a:cubicBezTo>
                            <a:cubicBezTo>
                              <a:pt x="3621163" y="1542813"/>
                              <a:pt x="3482475" y="1494818"/>
                              <a:pt x="3236489" y="1519760"/>
                            </a:cubicBezTo>
                            <a:cubicBezTo>
                              <a:pt x="2990503" y="1544702"/>
                              <a:pt x="2949159" y="1537201"/>
                              <a:pt x="2718145" y="1519760"/>
                            </a:cubicBezTo>
                            <a:cubicBezTo>
                              <a:pt x="2487131" y="1502319"/>
                              <a:pt x="2327480" y="1546198"/>
                              <a:pt x="2048090" y="1519760"/>
                            </a:cubicBezTo>
                            <a:cubicBezTo>
                              <a:pt x="1768701" y="1493322"/>
                              <a:pt x="1631237" y="1542830"/>
                              <a:pt x="1491819" y="1519760"/>
                            </a:cubicBezTo>
                            <a:cubicBezTo>
                              <a:pt x="1352401" y="1496690"/>
                              <a:pt x="1061146" y="1503803"/>
                              <a:pt x="821765" y="1519760"/>
                            </a:cubicBezTo>
                            <a:cubicBezTo>
                              <a:pt x="582384" y="1535717"/>
                              <a:pt x="278657" y="1490641"/>
                              <a:pt x="0" y="1519760"/>
                            </a:cubicBezTo>
                            <a:cubicBezTo>
                              <a:pt x="6869" y="1318202"/>
                              <a:pt x="-7874" y="1203224"/>
                              <a:pt x="0" y="1028371"/>
                            </a:cubicBezTo>
                            <a:cubicBezTo>
                              <a:pt x="7874" y="853518"/>
                              <a:pt x="25939" y="707988"/>
                              <a:pt x="0" y="506587"/>
                            </a:cubicBezTo>
                            <a:cubicBezTo>
                              <a:pt x="-25939" y="305186"/>
                              <a:pt x="-20947" y="251644"/>
                              <a:pt x="0" y="0"/>
                            </a:cubicBezTo>
                            <a:close/>
                          </a:path>
                          <a:path w="3792760" h="1519760" stroke="0" extrusionOk="0">
                            <a:moveTo>
                              <a:pt x="0" y="0"/>
                            </a:moveTo>
                            <a:cubicBezTo>
                              <a:pt x="220845" y="-2994"/>
                              <a:pt x="392477" y="19265"/>
                              <a:pt x="594199" y="0"/>
                            </a:cubicBezTo>
                            <a:cubicBezTo>
                              <a:pt x="795921" y="-19265"/>
                              <a:pt x="973965" y="-4670"/>
                              <a:pt x="1112543" y="0"/>
                            </a:cubicBezTo>
                            <a:cubicBezTo>
                              <a:pt x="1251121" y="4670"/>
                              <a:pt x="1659240" y="9736"/>
                              <a:pt x="1820525" y="0"/>
                            </a:cubicBezTo>
                            <a:cubicBezTo>
                              <a:pt x="1981810" y="-9736"/>
                              <a:pt x="2267208" y="23941"/>
                              <a:pt x="2414724" y="0"/>
                            </a:cubicBezTo>
                            <a:cubicBezTo>
                              <a:pt x="2562240" y="-23941"/>
                              <a:pt x="2833793" y="323"/>
                              <a:pt x="3008923" y="0"/>
                            </a:cubicBezTo>
                            <a:cubicBezTo>
                              <a:pt x="3184053" y="-323"/>
                              <a:pt x="3534514" y="-36812"/>
                              <a:pt x="3792760" y="0"/>
                            </a:cubicBezTo>
                            <a:cubicBezTo>
                              <a:pt x="3771241" y="181870"/>
                              <a:pt x="3777452" y="322564"/>
                              <a:pt x="3792760" y="476191"/>
                            </a:cubicBezTo>
                            <a:cubicBezTo>
                              <a:pt x="3808068" y="629818"/>
                              <a:pt x="3777666" y="753379"/>
                              <a:pt x="3792760" y="982778"/>
                            </a:cubicBezTo>
                            <a:cubicBezTo>
                              <a:pt x="3807854" y="1212177"/>
                              <a:pt x="3783285" y="1329943"/>
                              <a:pt x="3792760" y="1519760"/>
                            </a:cubicBezTo>
                            <a:cubicBezTo>
                              <a:pt x="3517487" y="1538605"/>
                              <a:pt x="3374080" y="1513320"/>
                              <a:pt x="3236489" y="1519760"/>
                            </a:cubicBezTo>
                            <a:cubicBezTo>
                              <a:pt x="3098898" y="1526200"/>
                              <a:pt x="2846877" y="1538300"/>
                              <a:pt x="2604362" y="1519760"/>
                            </a:cubicBezTo>
                            <a:cubicBezTo>
                              <a:pt x="2361847" y="1501220"/>
                              <a:pt x="2207484" y="1515602"/>
                              <a:pt x="2010163" y="1519760"/>
                            </a:cubicBezTo>
                            <a:cubicBezTo>
                              <a:pt x="1812842" y="1523918"/>
                              <a:pt x="1548153" y="1544417"/>
                              <a:pt x="1302181" y="1519760"/>
                            </a:cubicBezTo>
                            <a:cubicBezTo>
                              <a:pt x="1056209" y="1495103"/>
                              <a:pt x="813873" y="1537498"/>
                              <a:pt x="594199" y="1519760"/>
                            </a:cubicBezTo>
                            <a:cubicBezTo>
                              <a:pt x="374525" y="1502022"/>
                              <a:pt x="217195" y="1502986"/>
                              <a:pt x="0" y="1519760"/>
                            </a:cubicBezTo>
                            <a:cubicBezTo>
                              <a:pt x="-16652" y="1316026"/>
                              <a:pt x="-22466" y="1197772"/>
                              <a:pt x="0" y="1013173"/>
                            </a:cubicBezTo>
                            <a:cubicBezTo>
                              <a:pt x="22466" y="828574"/>
                              <a:pt x="-13766" y="654032"/>
                              <a:pt x="0" y="521784"/>
                            </a:cubicBezTo>
                            <a:cubicBezTo>
                              <a:pt x="13766" y="389536"/>
                              <a:pt x="-19285" y="19480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5" name="Curved Connector 154">
            <a:extLst>
              <a:ext uri="{FF2B5EF4-FFF2-40B4-BE49-F238E27FC236}">
                <a16:creationId xmlns:a16="http://schemas.microsoft.com/office/drawing/2014/main" id="{FD7AE49D-EFA5-0DD0-2116-5A37B156F1F8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509588" y="2881564"/>
            <a:ext cx="425912" cy="317631"/>
          </a:xfrm>
          <a:prstGeom prst="curvedConnector3">
            <a:avLst/>
          </a:prstGeom>
          <a:ln w="38100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8" name="Picture 157" descr="Cursor, mouse, click, hand, tap icon - Download on Iconfinder">
            <a:extLst>
              <a:ext uri="{FF2B5EF4-FFF2-40B4-BE49-F238E27FC236}">
                <a16:creationId xmlns:a16="http://schemas.microsoft.com/office/drawing/2014/main" id="{CCA59F9D-F721-ED43-1C1A-769E554B3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43" y="634098"/>
            <a:ext cx="402947" cy="4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076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6C1B7-2DFC-7759-D4F6-DFA8F724D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-side Corner of Rectangle 1">
            <a:hlinkClick r:id="rId2" action="ppaction://hlinksldjump"/>
            <a:extLst>
              <a:ext uri="{FF2B5EF4-FFF2-40B4-BE49-F238E27FC236}">
                <a16:creationId xmlns:a16="http://schemas.microsoft.com/office/drawing/2014/main" id="{999E0152-AD2F-ED9A-36E6-3175BE98D464}"/>
              </a:ext>
            </a:extLst>
          </p:cNvPr>
          <p:cNvSpPr/>
          <p:nvPr/>
        </p:nvSpPr>
        <p:spPr>
          <a:xfrm>
            <a:off x="203200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1</a:t>
            </a:r>
          </a:p>
        </p:txBody>
      </p:sp>
      <p:sp>
        <p:nvSpPr>
          <p:cNvPr id="3" name="Round Same-side Corner of 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46FB6838-6737-446F-3566-40CE0896762B}"/>
              </a:ext>
            </a:extLst>
          </p:cNvPr>
          <p:cNvSpPr/>
          <p:nvPr/>
        </p:nvSpPr>
        <p:spPr>
          <a:xfrm>
            <a:off x="3190171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2</a:t>
            </a:r>
          </a:p>
        </p:txBody>
      </p:sp>
      <p:sp>
        <p:nvSpPr>
          <p:cNvPr id="4" name="Round Same-side Corner of 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B9EBA643-D63F-DD79-A4E9-06CCA9939B67}"/>
              </a:ext>
            </a:extLst>
          </p:cNvPr>
          <p:cNvSpPr/>
          <p:nvPr/>
        </p:nvSpPr>
        <p:spPr>
          <a:xfrm>
            <a:off x="6177143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Lesson 3</a:t>
            </a:r>
          </a:p>
        </p:txBody>
      </p:sp>
      <p:sp>
        <p:nvSpPr>
          <p:cNvPr id="9" name="Round Same-side Corner of 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D75BA929-4A6B-BDAB-1CE6-ECCB1EA24410}"/>
              </a:ext>
            </a:extLst>
          </p:cNvPr>
          <p:cNvSpPr/>
          <p:nvPr/>
        </p:nvSpPr>
        <p:spPr>
          <a:xfrm>
            <a:off x="9164114" y="191431"/>
            <a:ext cx="2807753" cy="752914"/>
          </a:xfrm>
          <a:prstGeom prst="round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Lesson 4</a:t>
            </a:r>
          </a:p>
        </p:txBody>
      </p:sp>
      <p:sp>
        <p:nvSpPr>
          <p:cNvPr id="11" name="Round Same-side Corner of Rectangle 10">
            <a:extLst>
              <a:ext uri="{FF2B5EF4-FFF2-40B4-BE49-F238E27FC236}">
                <a16:creationId xmlns:a16="http://schemas.microsoft.com/office/drawing/2014/main" id="{5E023DE4-30ED-95D3-7A30-5483DB081E5C}"/>
              </a:ext>
            </a:extLst>
          </p:cNvPr>
          <p:cNvSpPr/>
          <p:nvPr/>
        </p:nvSpPr>
        <p:spPr>
          <a:xfrm rot="10800000">
            <a:off x="203198" y="944343"/>
            <a:ext cx="11768668" cy="5722225"/>
          </a:xfrm>
          <a:prstGeom prst="round2SameRect">
            <a:avLst>
              <a:gd name="adj1" fmla="val 4134"/>
              <a:gd name="adj2" fmla="val 0"/>
            </a:avLst>
          </a:prstGeom>
          <a:gradFill>
            <a:gsLst>
              <a:gs pos="18000">
                <a:schemeClr val="accent4">
                  <a:lumMod val="20000"/>
                  <a:lumOff val="80000"/>
                </a:schemeClr>
              </a:gs>
              <a:gs pos="7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1DE5911-B5C6-9B9F-BC77-30F7F9AF4FB4}"/>
              </a:ext>
            </a:extLst>
          </p:cNvPr>
          <p:cNvSpPr/>
          <p:nvPr/>
        </p:nvSpPr>
        <p:spPr>
          <a:xfrm>
            <a:off x="9759708" y="780393"/>
            <a:ext cx="1592318" cy="551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7629F877-F886-DCFC-9C6C-3176E18B49FA}"/>
              </a:ext>
            </a:extLst>
          </p:cNvPr>
          <p:cNvCxnSpPr>
            <a:cxnSpLocks/>
          </p:cNvCxnSpPr>
          <p:nvPr/>
        </p:nvCxnSpPr>
        <p:spPr>
          <a:xfrm flipH="1" flipV="1">
            <a:off x="1961322" y="1096908"/>
            <a:ext cx="2632725" cy="466690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98FD0EA1-6C23-09D4-0FB3-C90F99666ADB}"/>
              </a:ext>
            </a:extLst>
          </p:cNvPr>
          <p:cNvCxnSpPr>
            <a:cxnSpLocks/>
          </p:cNvCxnSpPr>
          <p:nvPr/>
        </p:nvCxnSpPr>
        <p:spPr>
          <a:xfrm>
            <a:off x="145593" y="5538499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CE316C58-2429-3A77-84E0-ADCA023FC685}"/>
              </a:ext>
            </a:extLst>
          </p:cNvPr>
          <p:cNvCxnSpPr>
            <a:cxnSpLocks/>
          </p:cNvCxnSpPr>
          <p:nvPr/>
        </p:nvCxnSpPr>
        <p:spPr>
          <a:xfrm>
            <a:off x="1586088" y="1074407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Plus 153">
            <a:extLst>
              <a:ext uri="{FF2B5EF4-FFF2-40B4-BE49-F238E27FC236}">
                <a16:creationId xmlns:a16="http://schemas.microsoft.com/office/drawing/2014/main" id="{E9B49AE6-DE98-1E1C-32E6-106190042EE1}"/>
              </a:ext>
            </a:extLst>
          </p:cNvPr>
          <p:cNvSpPr/>
          <p:nvPr/>
        </p:nvSpPr>
        <p:spPr>
          <a:xfrm rot="18902708">
            <a:off x="2219249" y="1716265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Plus 154">
            <a:extLst>
              <a:ext uri="{FF2B5EF4-FFF2-40B4-BE49-F238E27FC236}">
                <a16:creationId xmlns:a16="http://schemas.microsoft.com/office/drawing/2014/main" id="{39DF9A39-F35D-CF98-1B7B-DF34E3C0FBB2}"/>
              </a:ext>
            </a:extLst>
          </p:cNvPr>
          <p:cNvSpPr/>
          <p:nvPr/>
        </p:nvSpPr>
        <p:spPr>
          <a:xfrm rot="18902708">
            <a:off x="3746389" y="4391195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99C3902A-0FE5-EA37-B085-244697EBAD4B}"/>
                  </a:ext>
                </a:extLst>
              </p:cNvPr>
              <p:cNvSpPr txBox="1"/>
              <p:nvPr/>
            </p:nvSpPr>
            <p:spPr>
              <a:xfrm>
                <a:off x="2638088" y="1574208"/>
                <a:ext cx="6432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(2,13)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99C3902A-0FE5-EA37-B085-244697EBA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088" y="1574208"/>
                <a:ext cx="643299" cy="369332"/>
              </a:xfrm>
              <a:prstGeom prst="rect">
                <a:avLst/>
              </a:prstGeom>
              <a:blipFill>
                <a:blip r:embed="rId6"/>
                <a:stretch>
                  <a:fillRect l="-1923" r="-26923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BCA5B6D9-37C0-2BA2-6ABC-78428BBBE1E7}"/>
                  </a:ext>
                </a:extLst>
              </p:cNvPr>
              <p:cNvSpPr txBox="1"/>
              <p:nvPr/>
            </p:nvSpPr>
            <p:spPr>
              <a:xfrm>
                <a:off x="4140719" y="4557690"/>
                <a:ext cx="7280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(4,1)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BCA5B6D9-37C0-2BA2-6ABC-78428BBBE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719" y="4557690"/>
                <a:ext cx="728084" cy="369332"/>
              </a:xfrm>
              <a:prstGeom prst="rect">
                <a:avLst/>
              </a:prstGeom>
              <a:blipFill>
                <a:blip r:embed="rId7"/>
                <a:stretch>
                  <a:fillRect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017CCB3F-B7E7-B060-3572-B5ACA1970F27}"/>
                  </a:ext>
                </a:extLst>
              </p:cNvPr>
              <p:cNvSpPr txBox="1"/>
              <p:nvPr/>
            </p:nvSpPr>
            <p:spPr>
              <a:xfrm>
                <a:off x="6408229" y="4909018"/>
                <a:ext cx="370909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=−6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017CCB3F-B7E7-B060-3572-B5ACA1970F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229" y="4909018"/>
                <a:ext cx="3709092" cy="769441"/>
              </a:xfrm>
              <a:prstGeom prst="rect">
                <a:avLst/>
              </a:prstGeom>
              <a:blipFill>
                <a:blip r:embed="rId8"/>
                <a:stretch>
                  <a:fillRect l="-683" r="-1024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C65A0FF1-A9E4-A090-E783-E372F60B857C}"/>
                  </a:ext>
                </a:extLst>
              </p:cNvPr>
              <p:cNvSpPr txBox="1"/>
              <p:nvPr/>
            </p:nvSpPr>
            <p:spPr>
              <a:xfrm>
                <a:off x="6408229" y="3972915"/>
                <a:ext cx="310020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C65A0FF1-A9E4-A090-E783-E372F60B8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229" y="3972915"/>
                <a:ext cx="3100208" cy="769441"/>
              </a:xfrm>
              <a:prstGeom prst="rect">
                <a:avLst/>
              </a:prstGeom>
              <a:blipFill>
                <a:blip r:embed="rId9"/>
                <a:stretch>
                  <a:fillRect l="-816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" name="Rectangle 162">
            <a:extLst>
              <a:ext uri="{FF2B5EF4-FFF2-40B4-BE49-F238E27FC236}">
                <a16:creationId xmlns:a16="http://schemas.microsoft.com/office/drawing/2014/main" id="{A05785CB-E6CE-E4D0-41A7-3A6F842D3A2C}"/>
              </a:ext>
            </a:extLst>
          </p:cNvPr>
          <p:cNvSpPr/>
          <p:nvPr/>
        </p:nvSpPr>
        <p:spPr>
          <a:xfrm>
            <a:off x="5773562" y="1163205"/>
            <a:ext cx="5830462" cy="2363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tx1"/>
                </a:solidFill>
              </a:rPr>
              <a:t>Today we learned how to find the equation of a parallel line. </a:t>
            </a:r>
          </a:p>
          <a:p>
            <a:r>
              <a:rPr lang="en-GB" sz="2400" dirty="0">
                <a:solidFill>
                  <a:schemeClr val="tx1"/>
                </a:solidFill>
              </a:rPr>
              <a:t>Parallel lines have the same gradient. 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We also found out how to find the equation of a line through two points.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388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7A22F4-B970-28F4-0E5F-DE0BD6B07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75" y="177800"/>
            <a:ext cx="6502400" cy="6502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473B98-D1DC-A971-6056-2783BC071479}"/>
              </a:ext>
            </a:extLst>
          </p:cNvPr>
          <p:cNvSpPr txBox="1"/>
          <p:nvPr/>
        </p:nvSpPr>
        <p:spPr>
          <a:xfrm>
            <a:off x="6848484" y="467509"/>
            <a:ext cx="51758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You’ve completed all lessons!</a:t>
            </a:r>
          </a:p>
          <a:p>
            <a:endParaRPr lang="en-US" sz="2800" dirty="0"/>
          </a:p>
          <a:p>
            <a:r>
              <a:rPr lang="en-US" sz="2800" dirty="0"/>
              <a:t>Thank you for your hard work over the last 4 lessons!</a:t>
            </a:r>
          </a:p>
          <a:p>
            <a:endParaRPr lang="en-US" sz="2800" dirty="0"/>
          </a:p>
          <a:p>
            <a:r>
              <a:rPr lang="en-US" sz="2800" dirty="0"/>
              <a:t>You can work through the sudoku questions while the rest of the class catch up.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0989195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2505</Words>
  <Application>Microsoft Macintosh PowerPoint</Application>
  <PresentationFormat>Widescreen</PresentationFormat>
  <Paragraphs>523</Paragraphs>
  <Slides>60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-webkit-standard</vt:lpstr>
      <vt:lpstr>Aptos</vt:lpstr>
      <vt:lpstr>Aptos Display</vt:lpstr>
      <vt:lpstr>Arial</vt:lpstr>
      <vt:lpstr>Cambria Math</vt:lpstr>
      <vt:lpstr>Dreaming Outloud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Turn to page 18 in your booklet and complete the questions on this page.   You must complete all questions and check your answers before continuing.   </vt:lpstr>
      <vt:lpstr>PowerPoint Presentation</vt:lpstr>
      <vt:lpstr>Now turn to page 19 in your booklet and complete the questions on this page.   You must complete all questions and check your answers before continuing.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Click all the equations which are parallel to:</vt:lpstr>
      <vt:lpstr>Problem-Solving Skill 1! Find the equation of a line given a point and a gradient.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Turn to page 20 in your booklet and complete the questions on this page.   You must complete all questions and check your answers before continuing.   </vt:lpstr>
      <vt:lpstr>PowerPoint Presentation</vt:lpstr>
      <vt:lpstr>PowerPoint Presentation</vt:lpstr>
      <vt:lpstr>PowerPoint Presentation</vt:lpstr>
      <vt:lpstr>PowerPoint Presentation</vt:lpstr>
      <vt:lpstr>Turn to page 21 in your booklet and complete the questions on this page.   You must complete all questions and check your answers before continuing.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Turn to page 22 in your booklet and complete the questions on this page.   You must complete all questions and check your answers before continuing.   </vt:lpstr>
      <vt:lpstr>PowerPoint Presentation</vt:lpstr>
      <vt:lpstr>Turn to page 23 in your booklet and complete the questions on this page.   You must complete all questions and check your answers before continuing.   </vt:lpstr>
      <vt:lpstr>PowerPoint Presentation</vt:lpstr>
      <vt:lpstr>Turn to page 24 in your booklet and complete the questions on this page.   You must complete all questions and check your answers before continuing.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McLoughlin</dc:creator>
  <cp:lastModifiedBy>David McLoughlin</cp:lastModifiedBy>
  <cp:revision>1</cp:revision>
  <dcterms:created xsi:type="dcterms:W3CDTF">2025-07-06T08:20:59Z</dcterms:created>
  <dcterms:modified xsi:type="dcterms:W3CDTF">2025-07-06T09:03:50Z</dcterms:modified>
</cp:coreProperties>
</file>